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6858000" cx="12192000"/>
  <p:notesSz cx="6858000" cy="1857375"/>
  <p:embeddedFontLst>
    <p:embeddedFont>
      <p:font typeface="IBM Plex Mono SemiBold"/>
      <p:regular r:id="rId51"/>
      <p:bold r:id="rId52"/>
      <p:italic r:id="rId53"/>
      <p:boldItalic r:id="rId54"/>
    </p:embeddedFont>
    <p:embeddedFont>
      <p:font typeface="Roboto Mon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MonoSemiBold-regular.fntdata"/><Relationship Id="rId50" Type="http://schemas.openxmlformats.org/officeDocument/2006/relationships/slide" Target="slides/slide45.xml"/><Relationship Id="rId53" Type="http://schemas.openxmlformats.org/officeDocument/2006/relationships/font" Target="fonts/IBMPlexMonoSemiBold-italic.fntdata"/><Relationship Id="rId52" Type="http://schemas.openxmlformats.org/officeDocument/2006/relationships/font" Target="fonts/IBMPlexMonoSemiBold-bold.fntdata"/><Relationship Id="rId11" Type="http://schemas.openxmlformats.org/officeDocument/2006/relationships/slide" Target="slides/slide6.xml"/><Relationship Id="rId55" Type="http://schemas.openxmlformats.org/officeDocument/2006/relationships/font" Target="fonts/RobotoMono-regular.fntdata"/><Relationship Id="rId10" Type="http://schemas.openxmlformats.org/officeDocument/2006/relationships/slide" Target="slides/slide5.xml"/><Relationship Id="rId54" Type="http://schemas.openxmlformats.org/officeDocument/2006/relationships/font" Target="fonts/IBMPlexMonoSemiBold-boldItalic.fntdata"/><Relationship Id="rId13" Type="http://schemas.openxmlformats.org/officeDocument/2006/relationships/slide" Target="slides/slide8.xml"/><Relationship Id="rId57" Type="http://schemas.openxmlformats.org/officeDocument/2006/relationships/font" Target="fonts/RobotoMono-italic.fntdata"/><Relationship Id="rId12" Type="http://schemas.openxmlformats.org/officeDocument/2006/relationships/slide" Target="slides/slide7.xml"/><Relationship Id="rId56" Type="http://schemas.openxmlformats.org/officeDocument/2006/relationships/font" Target="fonts/RobotoMon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RobotoMon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220" name="Google Shape;220;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3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Neel Patel</a:t>
            </a:r>
            <a:endParaRPr/>
          </a:p>
          <a:p>
            <a:pPr indent="0" lvl="0" marL="0" marR="0" rtl="0" algn="l">
              <a:spcBef>
                <a:spcPts val="0"/>
              </a:spcBef>
              <a:spcAft>
                <a:spcPts val="0"/>
              </a:spcAft>
              <a:buNone/>
            </a:pPr>
            <a:r>
              <a:rPr lang="en-US" sz="1800">
                <a:solidFill>
                  <a:schemeClr val="lt2"/>
                </a:solidFill>
              </a:rPr>
              <a:t>10/19/2024</a:t>
            </a:r>
            <a:endParaRPr sz="1800">
              <a:solidFill>
                <a:schemeClr val="lt2"/>
              </a:solidFill>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 name="Google Shape;16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69" name="Google Shape;169;p24"/>
          <p:cNvPicPr preferRelativeResize="0"/>
          <p:nvPr/>
        </p:nvPicPr>
        <p:blipFill>
          <a:blip r:embed="rId4">
            <a:alphaModFix/>
          </a:blip>
          <a:stretch>
            <a:fillRect/>
          </a:stretch>
        </p:blipFill>
        <p:spPr>
          <a:xfrm>
            <a:off x="770000" y="4937925"/>
            <a:ext cx="10515600" cy="1087650"/>
          </a:xfrm>
          <a:prstGeom prst="rect">
            <a:avLst/>
          </a:prstGeom>
          <a:noFill/>
          <a:ln>
            <a:noFill/>
          </a:ln>
        </p:spPr>
      </p:pic>
      <p:sp>
        <p:nvSpPr>
          <p:cNvPr id="170" name="Google Shape;170;p24"/>
          <p:cNvSpPr txBox="1"/>
          <p:nvPr/>
        </p:nvSpPr>
        <p:spPr>
          <a:xfrm>
            <a:off x="770000" y="1540175"/>
            <a:ext cx="5449500" cy="29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rPr>
              <a:t>Categorize each landing attempt based on the results:</a:t>
            </a:r>
            <a:endParaRPr sz="1600">
              <a:solidFill>
                <a:schemeClr val="dk1"/>
              </a:solidFill>
            </a:endParaRPr>
          </a:p>
          <a:p>
            <a:pPr indent="-330200" lvl="1" marL="914400" rtl="0" algn="l">
              <a:lnSpc>
                <a:spcPct val="115000"/>
              </a:lnSpc>
              <a:spcBef>
                <a:spcPts val="1200"/>
              </a:spcBef>
              <a:spcAft>
                <a:spcPts val="0"/>
              </a:spcAft>
              <a:buClr>
                <a:schemeClr val="dk1"/>
              </a:buClr>
              <a:buSzPts val="1600"/>
              <a:buChar char="○"/>
            </a:pPr>
            <a:r>
              <a:rPr b="1" lang="en-US" sz="1600">
                <a:solidFill>
                  <a:schemeClr val="dk1"/>
                </a:solidFill>
              </a:rPr>
              <a:t>True Ocean</a:t>
            </a:r>
            <a:r>
              <a:rPr lang="en-US" sz="1600">
                <a:solidFill>
                  <a:schemeClr val="dk1"/>
                </a:solidFill>
              </a:rPr>
              <a:t>: Successfully landed in the ocean.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False Ocean</a:t>
            </a:r>
            <a:r>
              <a:rPr lang="en-US" sz="1600">
                <a:solidFill>
                  <a:schemeClr val="dk1"/>
                </a:solidFill>
              </a:rPr>
              <a:t>: Failed to land in the ocean.</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True RTLS</a:t>
            </a:r>
            <a:r>
              <a:rPr lang="en-US" sz="1600">
                <a:solidFill>
                  <a:schemeClr val="dk1"/>
                </a:solidFill>
              </a:rPr>
              <a:t>: Successfully landed on the ground pad.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False RTLS</a:t>
            </a:r>
            <a:r>
              <a:rPr lang="en-US" sz="1600">
                <a:solidFill>
                  <a:schemeClr val="dk1"/>
                </a:solidFill>
              </a:rPr>
              <a:t>: Failed to land on the ground pad.</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True ASDS</a:t>
            </a:r>
            <a:r>
              <a:rPr lang="en-US" sz="1600">
                <a:solidFill>
                  <a:schemeClr val="dk1"/>
                </a:solidFill>
              </a:rPr>
              <a:t>: Successfully landed on the drone ship.</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False ASDS</a:t>
            </a:r>
            <a:r>
              <a:rPr lang="en-US" sz="1600">
                <a:solidFill>
                  <a:schemeClr val="dk1"/>
                </a:solidFill>
              </a:rPr>
              <a:t>: Failed to land on the drone ship.</a:t>
            </a:r>
            <a:endParaRPr sz="1600">
              <a:solidFill>
                <a:schemeClr val="dk1"/>
              </a:solidFill>
            </a:endParaRPr>
          </a:p>
          <a:p>
            <a:pPr indent="0" lvl="0" marL="0" rtl="0" algn="l">
              <a:spcBef>
                <a:spcPts val="1200"/>
              </a:spcBef>
              <a:spcAft>
                <a:spcPts val="0"/>
              </a:spcAft>
              <a:buNone/>
            </a:pPr>
            <a:r>
              <a:t/>
            </a:r>
            <a:endParaRPr sz="2000"/>
          </a:p>
        </p:txBody>
      </p:sp>
      <p:sp>
        <p:nvSpPr>
          <p:cNvPr id="171" name="Google Shape;171;p24"/>
          <p:cNvSpPr txBox="1"/>
          <p:nvPr/>
        </p:nvSpPr>
        <p:spPr>
          <a:xfrm>
            <a:off x="6384050" y="1563675"/>
            <a:ext cx="4901700" cy="149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Convert Landing Results into Training Labels</a:t>
            </a:r>
            <a:endParaRPr sz="1700">
              <a:solidFill>
                <a:schemeClr val="dk1"/>
              </a:solidFill>
            </a:endParaRPr>
          </a:p>
          <a:p>
            <a:pPr indent="-336550" lvl="0" marL="457200" rtl="0" algn="l">
              <a:lnSpc>
                <a:spcPct val="115000"/>
              </a:lnSpc>
              <a:spcBef>
                <a:spcPts val="1200"/>
              </a:spcBef>
              <a:spcAft>
                <a:spcPts val="0"/>
              </a:spcAft>
              <a:buClr>
                <a:schemeClr val="dk1"/>
              </a:buClr>
              <a:buSzPts val="1700"/>
              <a:buChar char="●"/>
            </a:pPr>
            <a:r>
              <a:rPr lang="en-US" sz="1700">
                <a:solidFill>
                  <a:schemeClr val="dk1"/>
                </a:solidFill>
              </a:rPr>
              <a:t>Assign binary labels for training:</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rgbClr val="188038"/>
                </a:solidFill>
                <a:latin typeface="Roboto Mono"/>
                <a:ea typeface="Roboto Mono"/>
                <a:cs typeface="Roboto Mono"/>
                <a:sym typeface="Roboto Mono"/>
              </a:rPr>
              <a:t>1</a:t>
            </a:r>
            <a:r>
              <a:rPr lang="en-US" sz="1700">
                <a:solidFill>
                  <a:schemeClr val="dk1"/>
                </a:solidFill>
              </a:rPr>
              <a:t> = Successful Landing</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rgbClr val="188038"/>
                </a:solidFill>
                <a:latin typeface="Roboto Mono"/>
                <a:ea typeface="Roboto Mono"/>
                <a:cs typeface="Roboto Mono"/>
                <a:sym typeface="Roboto Mono"/>
              </a:rPr>
              <a:t>0</a:t>
            </a:r>
            <a:r>
              <a:rPr lang="en-US" sz="1700">
                <a:solidFill>
                  <a:schemeClr val="dk1"/>
                </a:solidFill>
              </a:rPr>
              <a:t> = Failed Landing</a:t>
            </a:r>
            <a:endParaRPr sz="1700">
              <a:solidFill>
                <a:schemeClr val="dk1"/>
              </a:solidFill>
            </a:endParaRPr>
          </a:p>
          <a:p>
            <a:pPr indent="0" lvl="0" marL="0" rtl="0" algn="l">
              <a:spcBef>
                <a:spcPts val="1200"/>
              </a:spcBef>
              <a:spcAft>
                <a:spcPts val="0"/>
              </a:spcAft>
              <a:buNone/>
            </a:pPr>
            <a:r>
              <a:t/>
            </a:r>
            <a:endParaRPr/>
          </a:p>
        </p:txBody>
      </p:sp>
      <p:sp>
        <p:nvSpPr>
          <p:cNvPr id="172" name="Google Shape;172;p24"/>
          <p:cNvSpPr txBox="1"/>
          <p:nvPr/>
        </p:nvSpPr>
        <p:spPr>
          <a:xfrm>
            <a:off x="6384050" y="3300925"/>
            <a:ext cx="4503000" cy="73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rPr>
              <a:t>Clean the Dataset</a:t>
            </a:r>
            <a:endParaRPr sz="1800">
              <a:solidFill>
                <a:schemeClr val="dk1"/>
              </a:solidFill>
            </a:endParaRPr>
          </a:p>
          <a:p>
            <a:pPr indent="0" lvl="0" marL="0" rtl="0" algn="ctr">
              <a:lnSpc>
                <a:spcPct val="115000"/>
              </a:lnSpc>
              <a:spcBef>
                <a:spcPts val="0"/>
              </a:spcBef>
              <a:spcAft>
                <a:spcPts val="0"/>
              </a:spcAft>
              <a:buNone/>
            </a:pPr>
            <a:r>
              <a:rPr lang="en-US" sz="1800">
                <a:solidFill>
                  <a:schemeClr val="dk1"/>
                </a:solidFill>
              </a:rPr>
              <a:t>Normalize Data</a:t>
            </a:r>
            <a:endParaRPr sz="1800">
              <a:solidFill>
                <a:schemeClr val="dk1"/>
              </a:solidFill>
            </a:endParaRPr>
          </a:p>
          <a:p>
            <a:pPr indent="0" lvl="0" marL="0" rtl="0" algn="ctr">
              <a:lnSpc>
                <a:spcPct val="115000"/>
              </a:lnSpc>
              <a:spcBef>
                <a:spcPts val="0"/>
              </a:spcBef>
              <a:spcAft>
                <a:spcPts val="0"/>
              </a:spcAft>
              <a:buNone/>
            </a:pPr>
            <a:r>
              <a:rPr lang="en-US" sz="1800">
                <a:solidFill>
                  <a:schemeClr val="dk1"/>
                </a:solidFill>
              </a:rPr>
              <a:t>Split Dataset</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 name="Google Shape;178;p25"/>
          <p:cNvSpPr txBox="1"/>
          <p:nvPr>
            <p:ph idx="1" type="body"/>
          </p:nvPr>
        </p:nvSpPr>
        <p:spPr>
          <a:xfrm>
            <a:off x="770000" y="1645975"/>
            <a:ext cx="5249700" cy="4673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800"/>
              </a:spcBef>
              <a:spcAft>
                <a:spcPts val="0"/>
              </a:spcAft>
              <a:buClr>
                <a:schemeClr val="dk1"/>
              </a:buClr>
              <a:buSzPts val="1100"/>
              <a:buFont typeface="Arial"/>
              <a:buNone/>
            </a:pPr>
            <a:r>
              <a:rPr b="1" lang="en-US" sz="1900">
                <a:solidFill>
                  <a:schemeClr val="dk1"/>
                </a:solidFill>
              </a:rPr>
              <a:t>Summary of Plotted Charts</a:t>
            </a:r>
            <a:endParaRPr b="1" sz="19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500">
                <a:solidFill>
                  <a:schemeClr val="dk1"/>
                </a:solidFill>
              </a:rPr>
              <a:t>1. Scatter Charts</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Flight Number vs. Launch Site</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Payload vs. Launch Site</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Flight Number vs. Orbit Type</a:t>
            </a:r>
            <a:endParaRPr b="1"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US" sz="1300">
                <a:solidFill>
                  <a:schemeClr val="dk1"/>
                </a:solidFill>
              </a:rPr>
              <a:t>Payload vs. Orbit Type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Purpose:</a:t>
            </a:r>
            <a:br>
              <a:rPr b="1" lang="en-US" sz="1300">
                <a:solidFill>
                  <a:schemeClr val="dk1"/>
                </a:solidFill>
              </a:rPr>
            </a:br>
            <a:r>
              <a:rPr lang="en-US" sz="1300">
                <a:solidFill>
                  <a:schemeClr val="dk1"/>
                </a:solidFill>
              </a:rPr>
              <a:t>Scatter charts were used to visualize the correlation between two numerical variables. They provide insights into how one variable may affect another and reveal patterns or trends within large datasets. These charts help in understanding relationships, such as how different launch sites or orbit types influence flight numbers and payloads.</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100">
              <a:solidFill>
                <a:schemeClr val="dk1"/>
              </a:solidFill>
            </a:endParaRPr>
          </a:p>
          <a:p>
            <a:pPr indent="0" lvl="0" marL="457200" marR="0" rtl="0" algn="l">
              <a:lnSpc>
                <a:spcPct val="100000"/>
              </a:lnSpc>
              <a:spcBef>
                <a:spcPts val="1200"/>
              </a:spcBef>
              <a:spcAft>
                <a:spcPts val="0"/>
              </a:spcAft>
              <a:buNone/>
            </a:pPr>
            <a:r>
              <a:t/>
            </a:r>
            <a:endParaRPr/>
          </a:p>
        </p:txBody>
      </p:sp>
      <p:sp>
        <p:nvSpPr>
          <p:cNvPr id="179" name="Google Shape;179;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80" name="Google Shape;180;p25"/>
          <p:cNvSpPr txBox="1"/>
          <p:nvPr/>
        </p:nvSpPr>
        <p:spPr>
          <a:xfrm>
            <a:off x="6019700" y="1645975"/>
            <a:ext cx="5477700" cy="467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sz="1500">
                <a:solidFill>
                  <a:schemeClr val="dk1"/>
                </a:solidFill>
              </a:rPr>
              <a:t>2. Bar Chart</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Orbit Type vs. Success Rate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300">
                <a:solidFill>
                  <a:schemeClr val="dk1"/>
                </a:solidFill>
              </a:rPr>
              <a:t>Purpose:</a:t>
            </a:r>
            <a:br>
              <a:rPr b="1" lang="en-US" sz="1300">
                <a:solidFill>
                  <a:schemeClr val="dk1"/>
                </a:solidFill>
              </a:rPr>
            </a:br>
            <a:r>
              <a:rPr lang="en-US" sz="1300">
                <a:solidFill>
                  <a:schemeClr val="dk1"/>
                </a:solidFill>
              </a:rPr>
              <a:t>A bar chart was employed to compare success rates across different orbit types. It allows for easy visualization and comparison of discrete categories at a glance. By representing one axis with categories (orbit types) and the other with success rates, this chart effectively illustrates the relationship between the type of orbit and the associated success rate of launches.</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500">
                <a:solidFill>
                  <a:schemeClr val="dk1"/>
                </a:solidFill>
              </a:rPr>
              <a:t>3. Line Chart</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US" sz="1300">
                <a:solidFill>
                  <a:schemeClr val="dk1"/>
                </a:solidFill>
              </a:rPr>
              <a:t>Year vs. Success Rate</a:t>
            </a:r>
            <a:endParaRPr b="1"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en-US" sz="1300">
                <a:solidFill>
                  <a:schemeClr val="dk1"/>
                </a:solidFill>
              </a:rPr>
              <a:t>Purpose:</a:t>
            </a:r>
            <a:br>
              <a:rPr b="1" lang="en-US" sz="1300">
                <a:solidFill>
                  <a:schemeClr val="dk1"/>
                </a:solidFill>
              </a:rPr>
            </a:br>
            <a:r>
              <a:rPr lang="en-US" sz="1300">
                <a:solidFill>
                  <a:schemeClr val="dk1"/>
                </a:solidFill>
              </a:rPr>
              <a:t>A line chart was utilized to show the trend of success rates over the years. This chart effectively conveys data variables and trends, making it easier to observe changes over time. It helps in predicting potential future outcomes based on historical data, allowing for a clearer understanding of how launch success has evolved.</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6"/>
          <p:cNvSpPr txBox="1"/>
          <p:nvPr>
            <p:ph idx="1" type="body"/>
          </p:nvPr>
        </p:nvSpPr>
        <p:spPr>
          <a:xfrm>
            <a:off x="770000" y="1363800"/>
            <a:ext cx="4896900" cy="5192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solidFill>
                  <a:schemeClr val="dk1"/>
                </a:solidFill>
              </a:rPr>
              <a:t>Task 1:</a:t>
            </a:r>
            <a:r>
              <a:rPr lang="en-US" sz="1100">
                <a:solidFill>
                  <a:schemeClr val="dk1"/>
                </a:solidFill>
              </a:rPr>
              <a:t> Display unique launch sites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DISTINCT "Launch_Site" FROM SPACEXTABLE;</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2:</a:t>
            </a:r>
            <a:r>
              <a:rPr lang="en-US" sz="1100">
                <a:solidFill>
                  <a:schemeClr val="dk1"/>
                </a:solidFill>
              </a:rPr>
              <a:t> Display 5 records where launch sites begin with 'CCA'</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 FROM "SPACEXTABLE" WHERE "Launch_Site" LIKE 'CCA%' LIMIT 5;</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3:</a:t>
            </a:r>
            <a:r>
              <a:rPr lang="en-US" sz="1100">
                <a:solidFill>
                  <a:schemeClr val="dk1"/>
                </a:solidFill>
              </a:rPr>
              <a:t> Display total payload mass carried by NASA (CRS)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SUM("Payload_Mass_kg") AS Total_Payload_Mass FROM SPACEXTABLE WHERE "Launch_Provider" = 'NASA (CRS)';</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4:</a:t>
            </a:r>
            <a:r>
              <a:rPr lang="en-US" sz="1100">
                <a:solidFill>
                  <a:schemeClr val="dk1"/>
                </a:solidFill>
              </a:rPr>
              <a:t> Display average payload mass for booster version F9 v1.1</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AVG("Payload_Mass_kg") AS Average_Payload_Mass FROM SPACEXTABLE WHERE "Booster_Version" = 'F9 v1.1';</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5:</a:t>
            </a:r>
            <a:r>
              <a:rPr lang="en-US" sz="1100">
                <a:solidFill>
                  <a:schemeClr val="dk1"/>
                </a:solidFill>
              </a:rPr>
              <a:t> List the date of the first successful landing outcome on ground pad</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MIN("Date") AS First_Successful_Landing_Date FROM SPACEXTABLE WHERE "Landing_Outcome" = 'Success (ground pad)';</a:t>
            </a:r>
            <a:endParaRPr sz="1100">
              <a:solidFill>
                <a:srgbClr val="188038"/>
              </a:solidFill>
              <a:latin typeface="Roboto Mono"/>
              <a:ea typeface="Roboto Mono"/>
              <a:cs typeface="Roboto Mono"/>
              <a:sym typeface="Roboto Mono"/>
            </a:endParaRPr>
          </a:p>
        </p:txBody>
      </p:sp>
      <p:sp>
        <p:nvSpPr>
          <p:cNvPr id="187" name="Google Shape;187;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
        <p:nvSpPr>
          <p:cNvPr id="188" name="Google Shape;188;p26"/>
          <p:cNvSpPr txBox="1"/>
          <p:nvPr>
            <p:ph idx="2" type="body"/>
          </p:nvPr>
        </p:nvSpPr>
        <p:spPr>
          <a:xfrm>
            <a:off x="6096000" y="1363800"/>
            <a:ext cx="4896900" cy="5192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solidFill>
                  <a:schemeClr val="dk1"/>
                </a:solidFill>
              </a:rPr>
              <a:t>Task 6:</a:t>
            </a:r>
            <a:r>
              <a:rPr lang="en-US" sz="1100">
                <a:solidFill>
                  <a:schemeClr val="dk1"/>
                </a:solidFill>
              </a:rPr>
              <a:t> List booster names with successful drone ship landings and payload mass &gt; 4000 but &lt; 6000</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DISTINCT "Booster_Version" FROM SPACEXTABLE WHERE "Landing_Outcome" = 'Success (drone ship)' AND "Payload_Mass_kg" &gt; 4000 AND "Payload_Mass_kg" &lt; 6000;</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7:</a:t>
            </a:r>
            <a:r>
              <a:rPr lang="en-US" sz="1100">
                <a:solidFill>
                  <a:schemeClr val="dk1"/>
                </a:solidFill>
              </a:rPr>
              <a:t> Count of successful and failure mission outcomes</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"Landing_Outcome", COUNT(*) AS Total_Count FROM SPACEXTABLE GROUP BY "Landing_Outcome";</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8:</a:t>
            </a:r>
            <a:r>
              <a:rPr lang="en-US" sz="1100">
                <a:solidFill>
                  <a:schemeClr val="dk1"/>
                </a:solidFill>
              </a:rPr>
              <a:t> List booster versions with maximum payload mass using subquery</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"Booster_Version" FROM SPACEXTABLE WHERE "Payload_Mass_kg" = (SELECT MAX("Payload_Mass_kg") FROM SPACEXTABLE);</a:t>
            </a:r>
            <a:endParaRPr sz="1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Task 9:</a:t>
            </a:r>
            <a:r>
              <a:rPr lang="en-US" sz="1100">
                <a:solidFill>
                  <a:schemeClr val="dk1"/>
                </a:solidFill>
              </a:rPr>
              <a:t> Display month names, failure landing outcomes in drone ship, booster versions, and launch site for 2015</a:t>
            </a:r>
            <a:endParaRPr sz="11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100">
                <a:solidFill>
                  <a:schemeClr val="dk1"/>
                </a:solidFill>
              </a:rPr>
              <a:t>Task 10:</a:t>
            </a:r>
            <a:r>
              <a:rPr lang="en-US" sz="1100">
                <a:solidFill>
                  <a:schemeClr val="dk1"/>
                </a:solidFill>
              </a:rPr>
              <a:t> Rank landing outcomes count between 2010-06-04 and 2017-03-20</a:t>
            </a:r>
            <a:endParaRPr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sz="1100">
                <a:solidFill>
                  <a:schemeClr val="dk1"/>
                </a:solidFill>
              </a:rPr>
              <a:t>Query: </a:t>
            </a:r>
            <a:r>
              <a:rPr lang="en-US" sz="1100">
                <a:solidFill>
                  <a:srgbClr val="188038"/>
                </a:solidFill>
                <a:latin typeface="Roboto Mono"/>
                <a:ea typeface="Roboto Mono"/>
                <a:cs typeface="Roboto Mono"/>
                <a:sym typeface="Roboto Mono"/>
              </a:rPr>
              <a:t>SELECT "Landing_Outcome", COUNT(*) AS Total_Count FROM SPACEXTABLE WHERE "Date" BETWEEN '2010-06-04' AND '2017-03-20' GROUP BY "Landing_Outcome" ORDER BY Total_Count DESC;</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 name="Google Shape;194;p27"/>
          <p:cNvSpPr txBox="1"/>
          <p:nvPr>
            <p:ph idx="1" type="body"/>
          </p:nvPr>
        </p:nvSpPr>
        <p:spPr>
          <a:xfrm>
            <a:off x="838200" y="1422601"/>
            <a:ext cx="10515600" cy="4803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700">
                <a:solidFill>
                  <a:schemeClr val="dk1"/>
                </a:solidFill>
              </a:rPr>
              <a:t>Map Objects Created with Folium</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Markers for Launch Sites: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Indicate all launch sites on the map for easy identification.</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Markers for Launch Outcomes: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Differentiate between successful and failed launches at each site, allowing quick assessment of performance.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b="1" lang="en-US" sz="1500">
                <a:solidFill>
                  <a:schemeClr val="dk1"/>
                </a:solidFill>
              </a:rPr>
              <a:t>Lines Showing Distances: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Visualize distances from launch sites to nearby infrastructure (railways, highways, coastlines) for spatial analysis.</a:t>
            </a:r>
            <a:endParaRPr sz="15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700">
                <a:solidFill>
                  <a:schemeClr val="dk1"/>
                </a:solidFill>
              </a:rPr>
              <a:t>Rationale for Adding Objects</a:t>
            </a:r>
            <a:endParaRPr b="1" sz="1700">
              <a:solidFill>
                <a:schemeClr val="dk1"/>
              </a:solidFill>
            </a:endParaRPr>
          </a:p>
          <a:p>
            <a:pPr indent="-323850" lvl="0" marL="457200" rtl="0" algn="l">
              <a:lnSpc>
                <a:spcPct val="115000"/>
              </a:lnSpc>
              <a:spcBef>
                <a:spcPts val="1200"/>
              </a:spcBef>
              <a:spcAft>
                <a:spcPts val="0"/>
              </a:spcAft>
              <a:buClr>
                <a:schemeClr val="dk1"/>
              </a:buClr>
              <a:buSzPts val="1500"/>
              <a:buChar char="●"/>
            </a:pPr>
            <a:r>
              <a:rPr b="1" lang="en-US" sz="1500">
                <a:solidFill>
                  <a:schemeClr val="dk1"/>
                </a:solidFill>
              </a:rPr>
              <a:t>Geographical Pattern Analysis:</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Proximity to Railways and Highways:</a:t>
            </a:r>
            <a:r>
              <a:rPr lang="en-US" sz="1500">
                <a:solidFill>
                  <a:schemeClr val="dk1"/>
                </a:solidFill>
              </a:rPr>
              <a:t> Assess logistical advantages for transportation.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Proximity to Coastline:</a:t>
            </a:r>
            <a:r>
              <a:rPr lang="en-US" sz="1500">
                <a:solidFill>
                  <a:schemeClr val="dk1"/>
                </a:solidFill>
              </a:rPr>
              <a:t> Consider safety and operational factors.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Distance from Cities:</a:t>
            </a:r>
            <a:r>
              <a:rPr lang="en-US" sz="1500">
                <a:solidFill>
                  <a:schemeClr val="dk1"/>
                </a:solidFill>
              </a:rPr>
              <a:t> Ensure compliance with safety regulations and minimize risks.</a:t>
            </a:r>
            <a:endParaRPr sz="1500">
              <a:solidFill>
                <a:schemeClr val="dk1"/>
              </a:solidFill>
            </a:endParaRPr>
          </a:p>
          <a:p>
            <a:pPr indent="0" lvl="0" marL="0" rtl="0" algn="l">
              <a:lnSpc>
                <a:spcPct val="115000"/>
              </a:lnSpc>
              <a:spcBef>
                <a:spcPts val="1200"/>
              </a:spcBef>
              <a:spcAft>
                <a:spcPts val="1200"/>
              </a:spcAft>
              <a:buNone/>
            </a:pPr>
            <a:r>
              <a:rPr lang="en-US" sz="1500">
                <a:solidFill>
                  <a:schemeClr val="dk1"/>
                </a:solidFill>
              </a:rPr>
              <a:t>These objects facilitate a comprehensive understanding of launch site operations and their contextual relationships with key geographical features.</a:t>
            </a:r>
            <a:endParaRPr sz="3200">
              <a:solidFill>
                <a:schemeClr val="dk1"/>
              </a:solidFill>
              <a:latin typeface="Calibri"/>
              <a:ea typeface="Calibri"/>
              <a:cs typeface="Calibri"/>
              <a:sym typeface="Calibri"/>
            </a:endParaRPr>
          </a:p>
        </p:txBody>
      </p:sp>
      <p:sp>
        <p:nvSpPr>
          <p:cNvPr id="195" name="Google Shape;195;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28"/>
          <p:cNvSpPr txBox="1"/>
          <p:nvPr>
            <p:ph idx="1" type="body"/>
          </p:nvPr>
        </p:nvSpPr>
        <p:spPr>
          <a:xfrm>
            <a:off x="769999" y="1441801"/>
            <a:ext cx="10515600" cy="473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en-US" sz="1600">
                <a:solidFill>
                  <a:schemeClr val="dk1"/>
                </a:solidFill>
              </a:rPr>
              <a:t>Plots and Interactions in the Dashboard</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Pie Chart:</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Purpose:</a:t>
            </a:r>
            <a:r>
              <a:rPr lang="en-US">
                <a:solidFill>
                  <a:schemeClr val="dk1"/>
                </a:solidFill>
              </a:rPr>
              <a:t> Displays the total successful launches by launch sites.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Interactivity:</a:t>
            </a:r>
            <a:r>
              <a:rPr lang="en-US">
                <a:solidFill>
                  <a:schemeClr val="dk1"/>
                </a:solidFill>
              </a:rPr>
              <a:t> Users can select to view the overall successful landing distribution or focus on the success rate of individual launch sites.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Scatter Chart:</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Purpose:</a:t>
            </a:r>
            <a:r>
              <a:rPr lang="en-US">
                <a:solidFill>
                  <a:schemeClr val="dk1"/>
                </a:solidFill>
              </a:rPr>
              <a:t> Illustrates the relationship between launch outcomes and payload mass (in kg) for different boosters.</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Inputs:</a:t>
            </a:r>
            <a:endParaRPr b="1">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Selection for all sites or an individual site.</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US">
                <a:solidFill>
                  <a:schemeClr val="dk1"/>
                </a:solidFill>
              </a:rPr>
              <a:t>A slider to adjust the payload mass between 0 and 10,000 kg.</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b="1" lang="en-US">
                <a:solidFill>
                  <a:schemeClr val="dk1"/>
                </a:solidFill>
              </a:rPr>
              <a:t>Benefits:</a:t>
            </a:r>
            <a:r>
              <a:rPr lang="en-US">
                <a:solidFill>
                  <a:schemeClr val="dk1"/>
                </a:solidFill>
              </a:rPr>
              <a:t> Helps analyze how success rates correlate with launch locations, payload mass, and booster categories.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US" sz="1600">
                <a:solidFill>
                  <a:schemeClr val="dk1"/>
                </a:solidFill>
              </a:rPr>
              <a:t>Rationale for Adding Plots and Interactions</a:t>
            </a:r>
            <a:endParaRPr b="1" sz="1600">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US">
                <a:solidFill>
                  <a:schemeClr val="dk1"/>
                </a:solidFill>
              </a:rPr>
              <a:t>Insightful Analysis:</a:t>
            </a:r>
            <a:r>
              <a:rPr lang="en-US">
                <a:solidFill>
                  <a:schemeClr val="dk1"/>
                </a:solidFill>
              </a:rPr>
              <a:t> The pie chart provides a clear overview of success rates across sites, while the scatter chart enables detailed examination of factors affecting launch outcomes.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a:solidFill>
                  <a:schemeClr val="dk1"/>
                </a:solidFill>
              </a:rPr>
              <a:t>User Engagement:</a:t>
            </a:r>
            <a:r>
              <a:rPr lang="en-US">
                <a:solidFill>
                  <a:schemeClr val="dk1"/>
                </a:solidFill>
              </a:rPr>
              <a:t> Interactive elements allow users to explore data dynamically, facilitating deeper insights into launch performance and operational trends.</a:t>
            </a:r>
            <a:endParaRPr>
              <a:solidFill>
                <a:schemeClr val="dk1"/>
              </a:solidFill>
            </a:endParaRPr>
          </a:p>
        </p:txBody>
      </p:sp>
      <p:sp>
        <p:nvSpPr>
          <p:cNvPr id="202" name="Google Shape;202;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 name="Google Shape;208;p29"/>
          <p:cNvSpPr txBox="1"/>
          <p:nvPr>
            <p:ph idx="1" type="body"/>
          </p:nvPr>
        </p:nvSpPr>
        <p:spPr>
          <a:xfrm>
            <a:off x="770000" y="1378550"/>
            <a:ext cx="5604300" cy="479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700">
                <a:solidFill>
                  <a:schemeClr val="dk1"/>
                </a:solidFill>
              </a:rPr>
              <a:t>Model Development Process</a:t>
            </a:r>
            <a:endParaRPr b="1" sz="1700">
              <a:solidFill>
                <a:schemeClr val="dk1"/>
              </a:solidFill>
            </a:endParaRPr>
          </a:p>
          <a:p>
            <a:pPr indent="-323850" lvl="0" marL="457200" rtl="0" algn="l">
              <a:lnSpc>
                <a:spcPct val="115000"/>
              </a:lnSpc>
              <a:spcBef>
                <a:spcPts val="1200"/>
              </a:spcBef>
              <a:spcAft>
                <a:spcPts val="0"/>
              </a:spcAft>
              <a:buClr>
                <a:schemeClr val="dk1"/>
              </a:buClr>
              <a:buSzPts val="1500"/>
              <a:buAutoNum type="arabicPeriod"/>
            </a:pPr>
            <a:r>
              <a:rPr b="1" lang="en-US" sz="1500">
                <a:solidFill>
                  <a:schemeClr val="dk1"/>
                </a:solidFill>
              </a:rPr>
              <a:t>Exploratory Data Analysis (EDA)</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Analyze data distributions and correlations.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Create class labels (1 for success, 0 for failure).</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rPr>
              <a:t>Data Preparation</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Standardize Data:</a:t>
            </a:r>
            <a:r>
              <a:rPr lang="en-US" sz="1500">
                <a:solidFill>
                  <a:schemeClr val="dk1"/>
                </a:solidFill>
              </a:rPr>
              <a:t> Normalize features.</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b="1" lang="en-US" sz="1500">
                <a:solidFill>
                  <a:schemeClr val="dk1"/>
                </a:solidFill>
              </a:rPr>
              <a:t>Split Data:</a:t>
            </a:r>
            <a:r>
              <a:rPr lang="en-US" sz="1500">
                <a:solidFill>
                  <a:schemeClr val="dk1"/>
                </a:solidFill>
              </a:rPr>
              <a:t> Divide into training and test sets.</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rPr>
              <a:t>Model Selection and Hyperparameter Tuning</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Test models: SVM, Classification Trees, Logistic Regression.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Optimize hyperparameters using Grid or Random Search.</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rPr>
              <a:t>Model Evaluation</a:t>
            </a:r>
            <a:endParaRPr b="1" sz="19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Evaluate performance on test data.</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Compare accuracy, precision, recall, and F1-score.</a:t>
            </a:r>
            <a:endParaRPr sz="1500">
              <a:solidFill>
                <a:schemeClr val="dk1"/>
              </a:solidFill>
            </a:endParaRPr>
          </a:p>
          <a:p>
            <a:pPr indent="-323850" lvl="0" marL="457200" rtl="0" algn="l">
              <a:lnSpc>
                <a:spcPct val="115000"/>
              </a:lnSpc>
              <a:spcBef>
                <a:spcPts val="0"/>
              </a:spcBef>
              <a:spcAft>
                <a:spcPts val="0"/>
              </a:spcAft>
              <a:buClr>
                <a:schemeClr val="dk1"/>
              </a:buClr>
              <a:buSzPts val="1500"/>
              <a:buAutoNum type="arabicPeriod"/>
            </a:pPr>
            <a:r>
              <a:rPr b="1" lang="en-US" sz="1500">
                <a:solidFill>
                  <a:schemeClr val="dk1"/>
                </a:solidFill>
              </a:rPr>
              <a:t>Model Improvement</a:t>
            </a:r>
            <a:endParaRPr b="1"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Iterate improvements based on performance metrics.</a:t>
            </a:r>
            <a:endParaRPr sz="1500">
              <a:solidFill>
                <a:schemeClr val="dk1"/>
              </a:solidFill>
            </a:endParaRPr>
          </a:p>
        </p:txBody>
      </p:sp>
      <p:sp>
        <p:nvSpPr>
          <p:cNvPr id="209" name="Google Shape;209;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210" name="Google Shape;210;p29"/>
          <p:cNvPicPr preferRelativeResize="0"/>
          <p:nvPr/>
        </p:nvPicPr>
        <p:blipFill>
          <a:blip r:embed="rId4">
            <a:alphaModFix/>
          </a:blip>
          <a:stretch>
            <a:fillRect/>
          </a:stretch>
        </p:blipFill>
        <p:spPr>
          <a:xfrm>
            <a:off x="7348450" y="1378550"/>
            <a:ext cx="3995875" cy="4531400"/>
          </a:xfrm>
          <a:prstGeom prst="rect">
            <a:avLst/>
          </a:prstGeom>
          <a:noFill/>
          <a:ln>
            <a:noFill/>
          </a:ln>
        </p:spPr>
      </p:pic>
      <p:cxnSp>
        <p:nvCxnSpPr>
          <p:cNvPr id="211" name="Google Shape;211;p29"/>
          <p:cNvCxnSpPr/>
          <p:nvPr/>
        </p:nvCxnSpPr>
        <p:spPr>
          <a:xfrm>
            <a:off x="9118700" y="2086800"/>
            <a:ext cx="455400" cy="4554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29"/>
          <p:cNvCxnSpPr/>
          <p:nvPr/>
        </p:nvCxnSpPr>
        <p:spPr>
          <a:xfrm flipH="1">
            <a:off x="9080875" y="2643275"/>
            <a:ext cx="429900" cy="2655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9"/>
          <p:cNvCxnSpPr/>
          <p:nvPr/>
        </p:nvCxnSpPr>
        <p:spPr>
          <a:xfrm>
            <a:off x="9131350" y="3187125"/>
            <a:ext cx="354000" cy="3162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9"/>
          <p:cNvCxnSpPr/>
          <p:nvPr/>
        </p:nvCxnSpPr>
        <p:spPr>
          <a:xfrm flipH="1">
            <a:off x="9232475" y="3781550"/>
            <a:ext cx="303600" cy="2277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29"/>
          <p:cNvCxnSpPr/>
          <p:nvPr/>
        </p:nvCxnSpPr>
        <p:spPr>
          <a:xfrm>
            <a:off x="9169300" y="4325375"/>
            <a:ext cx="429900" cy="3669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29"/>
          <p:cNvCxnSpPr/>
          <p:nvPr/>
        </p:nvCxnSpPr>
        <p:spPr>
          <a:xfrm flipH="1">
            <a:off x="9207100" y="4957750"/>
            <a:ext cx="366900" cy="31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 name="Google Shape;223;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pic>
        <p:nvPicPr>
          <p:cNvPr id="224" name="Google Shape;224;p30"/>
          <p:cNvPicPr preferRelativeResize="0"/>
          <p:nvPr/>
        </p:nvPicPr>
        <p:blipFill>
          <a:blip r:embed="rId4">
            <a:alphaModFix/>
          </a:blip>
          <a:stretch>
            <a:fillRect/>
          </a:stretch>
        </p:blipFill>
        <p:spPr>
          <a:xfrm>
            <a:off x="987125" y="1087700"/>
            <a:ext cx="9816945" cy="5617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3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 name="Google Shape;235;p32"/>
          <p:cNvSpPr txBox="1"/>
          <p:nvPr>
            <p:ph idx="1" type="body"/>
          </p:nvPr>
        </p:nvSpPr>
        <p:spPr>
          <a:xfrm>
            <a:off x="864975" y="2057400"/>
            <a:ext cx="4813800" cy="381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900">
                <a:solidFill>
                  <a:schemeClr val="dk1"/>
                </a:solidFill>
              </a:rPr>
              <a:t>This scatter plot shows Flight Number versus Launch Site.</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Class 0 (blue)</a:t>
            </a:r>
            <a:r>
              <a:rPr lang="en-US" sz="1900">
                <a:solidFill>
                  <a:schemeClr val="dk1"/>
                </a:solidFill>
              </a:rPr>
              <a:t>: Represents unsuccessful launches.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Class 1 (orange)</a:t>
            </a:r>
            <a:r>
              <a:rPr lang="en-US" sz="1900">
                <a:solidFill>
                  <a:schemeClr val="dk1"/>
                </a:solidFill>
              </a:rPr>
              <a:t>: Represents successful launches.</a:t>
            </a:r>
            <a:endParaRPr sz="1900">
              <a:solidFill>
                <a:schemeClr val="dk1"/>
              </a:solidFill>
            </a:endParaRPr>
          </a:p>
          <a:p>
            <a:pPr indent="0" lvl="0" marL="0" rtl="0" algn="l">
              <a:lnSpc>
                <a:spcPct val="115000"/>
              </a:lnSpc>
              <a:spcBef>
                <a:spcPts val="1200"/>
              </a:spcBef>
              <a:spcAft>
                <a:spcPts val="1200"/>
              </a:spcAft>
              <a:buNone/>
            </a:pPr>
            <a:r>
              <a:rPr lang="en-US" sz="1900">
                <a:solidFill>
                  <a:schemeClr val="dk1"/>
                </a:solidFill>
              </a:rPr>
              <a:t>The plot illustrates that as flight numbers increase, the success rate also improves, especially after the 20th flight, marking a significant improvement in launch success. ​</a:t>
            </a:r>
            <a:endParaRPr sz="3000">
              <a:solidFill>
                <a:srgbClr val="292929"/>
              </a:solidFill>
            </a:endParaRPr>
          </a:p>
        </p:txBody>
      </p:sp>
      <p:sp>
        <p:nvSpPr>
          <p:cNvPr id="236" name="Google Shape;236;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37" name="Google Shape;237;p32"/>
          <p:cNvPicPr preferRelativeResize="0"/>
          <p:nvPr/>
        </p:nvPicPr>
        <p:blipFill>
          <a:blip r:embed="rId4">
            <a:alphaModFix/>
          </a:blip>
          <a:stretch>
            <a:fillRect/>
          </a:stretch>
        </p:blipFill>
        <p:spPr>
          <a:xfrm>
            <a:off x="6164936" y="1777224"/>
            <a:ext cx="4981575" cy="437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3" name="Google Shape;243;p33"/>
          <p:cNvSpPr txBox="1"/>
          <p:nvPr>
            <p:ph idx="1" type="body"/>
          </p:nvPr>
        </p:nvSpPr>
        <p:spPr>
          <a:xfrm>
            <a:off x="6275400" y="1579050"/>
            <a:ext cx="5010000" cy="44388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900">
                <a:solidFill>
                  <a:schemeClr val="dk1"/>
                </a:solidFill>
              </a:rPr>
              <a:t>Here's a scatter plot of Payload versus Launch Site:</a:t>
            </a:r>
            <a:endParaRPr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Class 0 (blue)</a:t>
            </a:r>
            <a:r>
              <a:rPr lang="en-US" sz="1900">
                <a:solidFill>
                  <a:schemeClr val="dk1"/>
                </a:solidFill>
              </a:rPr>
              <a:t>: Represents unsuccessful launches.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Class 1 (orange)</a:t>
            </a:r>
            <a:r>
              <a:rPr lang="en-US" sz="1900">
                <a:solidFill>
                  <a:schemeClr val="dk1"/>
                </a:solidFill>
              </a:rPr>
              <a:t>: Represents successful launches.</a:t>
            </a:r>
            <a:endParaRPr sz="1900">
              <a:solidFill>
                <a:schemeClr val="dk1"/>
              </a:solidFill>
            </a:endParaRPr>
          </a:p>
          <a:p>
            <a:pPr indent="0" lvl="0" marL="0" rtl="0" algn="l">
              <a:lnSpc>
                <a:spcPct val="115000"/>
              </a:lnSpc>
              <a:spcBef>
                <a:spcPts val="1200"/>
              </a:spcBef>
              <a:spcAft>
                <a:spcPts val="1200"/>
              </a:spcAft>
              <a:buNone/>
            </a:pPr>
            <a:r>
              <a:rPr lang="en-US" sz="1900">
                <a:solidFill>
                  <a:schemeClr val="dk1"/>
                </a:solidFill>
              </a:rPr>
              <a:t>This plot suggests that while larger payload masses might have a higher success rate, it's challenging to draw definitive conclusions, as there isn't a clear pattern linking payload mass directly to successful launches.</a:t>
            </a:r>
            <a:endParaRPr b="1" sz="2200"/>
          </a:p>
        </p:txBody>
      </p:sp>
      <p:sp>
        <p:nvSpPr>
          <p:cNvPr id="244" name="Google Shape;244;p3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45" name="Google Shape;245;p33"/>
          <p:cNvPicPr preferRelativeResize="0"/>
          <p:nvPr/>
        </p:nvPicPr>
        <p:blipFill>
          <a:blip r:embed="rId4">
            <a:alphaModFix/>
          </a:blip>
          <a:stretch>
            <a:fillRect/>
          </a:stretch>
        </p:blipFill>
        <p:spPr>
          <a:xfrm>
            <a:off x="770000" y="1579124"/>
            <a:ext cx="5010150" cy="443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3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34"/>
          <p:cNvSpPr txBox="1"/>
          <p:nvPr>
            <p:ph idx="1" type="body"/>
          </p:nvPr>
        </p:nvSpPr>
        <p:spPr>
          <a:xfrm>
            <a:off x="770011" y="2069464"/>
            <a:ext cx="3932100" cy="3811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2000"/>
              <a:t>Orbit types SSO, HEO, GEO, and ES-L1 show the highest success rates at 100%.</a:t>
            </a:r>
            <a:endParaRPr sz="2000"/>
          </a:p>
          <a:p>
            <a:pPr indent="-336550" lvl="0" marL="457200" rtl="0" algn="l">
              <a:lnSpc>
                <a:spcPct val="115000"/>
              </a:lnSpc>
              <a:spcBef>
                <a:spcPts val="1200"/>
              </a:spcBef>
              <a:spcAft>
                <a:spcPts val="0"/>
              </a:spcAft>
              <a:buClr>
                <a:schemeClr val="dk1"/>
              </a:buClr>
              <a:buSzPts val="1700"/>
              <a:buChar char="●"/>
            </a:pPr>
            <a:r>
              <a:rPr lang="en-US" sz="2000"/>
              <a:t>In contrast, the GTO orbit type has a success rate of only 50%, making it the lowest, aside from the SO type, which failed in its only attempt.</a:t>
            </a:r>
            <a:endParaRPr sz="2500"/>
          </a:p>
        </p:txBody>
      </p:sp>
      <p:sp>
        <p:nvSpPr>
          <p:cNvPr id="252" name="Google Shape;252;p3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53" name="Google Shape;253;p34"/>
          <p:cNvPicPr preferRelativeResize="0"/>
          <p:nvPr/>
        </p:nvPicPr>
        <p:blipFill>
          <a:blip r:embed="rId4">
            <a:alphaModFix/>
          </a:blip>
          <a:stretch>
            <a:fillRect/>
          </a:stretch>
        </p:blipFill>
        <p:spPr>
          <a:xfrm>
            <a:off x="5970661" y="2227387"/>
            <a:ext cx="5314950" cy="3495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7" name="Shape 257"/>
        <p:cNvGrpSpPr/>
        <p:nvPr/>
      </p:nvGrpSpPr>
      <p:grpSpPr>
        <a:xfrm>
          <a:off x="0" y="0"/>
          <a:ext cx="0" cy="0"/>
          <a:chOff x="0" y="0"/>
          <a:chExt cx="0" cy="0"/>
        </a:xfrm>
      </p:grpSpPr>
      <p:sp>
        <p:nvSpPr>
          <p:cNvPr id="258" name="Google Shape;258;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9" name="Google Shape;259;p35"/>
          <p:cNvSpPr txBox="1"/>
          <p:nvPr>
            <p:ph idx="1" type="body"/>
          </p:nvPr>
        </p:nvSpPr>
        <p:spPr>
          <a:xfrm>
            <a:off x="769997" y="2069750"/>
            <a:ext cx="4832700" cy="3811500"/>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1100"/>
              <a:buFont typeface="Arial"/>
              <a:buNone/>
            </a:pPr>
            <a:r>
              <a:rPr b="1" lang="en-US" sz="1600">
                <a:solidFill>
                  <a:schemeClr val="dk1"/>
                </a:solidFill>
              </a:rPr>
              <a:t>Class 0</a:t>
            </a:r>
            <a:r>
              <a:rPr lang="en-US" sz="1600">
                <a:solidFill>
                  <a:schemeClr val="dk1"/>
                </a:solidFill>
              </a:rPr>
              <a:t> (blue) indicates unsuccessful launches, while </a:t>
            </a:r>
            <a:r>
              <a:rPr b="1" lang="en-US" sz="1600">
                <a:solidFill>
                  <a:schemeClr val="dk1"/>
                </a:solidFill>
              </a:rPr>
              <a:t>Class 1</a:t>
            </a:r>
            <a:r>
              <a:rPr lang="en-US" sz="1600">
                <a:solidFill>
                  <a:schemeClr val="dk1"/>
                </a:solidFill>
              </a:rPr>
              <a:t> (orange) represents successful launches.</a:t>
            </a:r>
            <a:endParaRPr sz="1600">
              <a:solidFill>
                <a:schemeClr val="dk1"/>
              </a:solidFill>
            </a:endParaRPr>
          </a:p>
          <a:p>
            <a:pPr indent="0" lvl="0" marL="0" rtl="0" algn="l">
              <a:spcBef>
                <a:spcPts val="1400"/>
              </a:spcBef>
              <a:spcAft>
                <a:spcPts val="0"/>
              </a:spcAft>
              <a:buClr>
                <a:schemeClr val="dk1"/>
              </a:buClr>
              <a:buSzPts val="1100"/>
              <a:buFont typeface="Arial"/>
              <a:buNone/>
            </a:pPr>
            <a:r>
              <a:rPr lang="en-US" sz="1600">
                <a:solidFill>
                  <a:schemeClr val="dk1"/>
                </a:solidFill>
              </a:rPr>
              <a:t>The scatter plot suggests that, in most cases, </a:t>
            </a:r>
            <a:r>
              <a:rPr b="1" lang="en-US" sz="1600">
                <a:solidFill>
                  <a:schemeClr val="dk1"/>
                </a:solidFill>
              </a:rPr>
              <a:t>launch success correlates with the flight number</a:t>
            </a:r>
            <a:r>
              <a:rPr lang="en-US" sz="1600">
                <a:solidFill>
                  <a:schemeClr val="dk1"/>
                </a:solidFill>
              </a:rPr>
              <a:t>—as the flight number increases, the success rate tends to improve.</a:t>
            </a:r>
            <a:endParaRPr sz="1600">
              <a:solidFill>
                <a:schemeClr val="dk1"/>
              </a:solidFill>
            </a:endParaRPr>
          </a:p>
          <a:p>
            <a:pPr indent="0" lvl="0" marL="0" rtl="0" algn="l">
              <a:spcBef>
                <a:spcPts val="1400"/>
              </a:spcBef>
              <a:spcAft>
                <a:spcPts val="0"/>
              </a:spcAft>
              <a:buClr>
                <a:schemeClr val="dk1"/>
              </a:buClr>
              <a:buSzPts val="1100"/>
              <a:buFont typeface="Arial"/>
              <a:buNone/>
            </a:pPr>
            <a:r>
              <a:rPr lang="en-US" sz="1600">
                <a:solidFill>
                  <a:schemeClr val="dk1"/>
                </a:solidFill>
              </a:rPr>
              <a:t>However, for </a:t>
            </a:r>
            <a:r>
              <a:rPr b="1" lang="en-US" sz="1600">
                <a:solidFill>
                  <a:schemeClr val="dk1"/>
                </a:solidFill>
              </a:rPr>
              <a:t>GTO orbit</a:t>
            </a:r>
            <a:r>
              <a:rPr lang="en-US" sz="1600">
                <a:solidFill>
                  <a:schemeClr val="dk1"/>
                </a:solidFill>
              </a:rPr>
              <a:t>, there appears to be no clear relationship between flight numbers and the success rate.</a:t>
            </a:r>
            <a:endParaRPr sz="1600">
              <a:solidFill>
                <a:schemeClr val="dk1"/>
              </a:solidFill>
            </a:endParaRPr>
          </a:p>
          <a:p>
            <a:pPr indent="0" lvl="0" marL="0" rtl="0" algn="l">
              <a:spcBef>
                <a:spcPts val="1400"/>
              </a:spcBef>
              <a:spcAft>
                <a:spcPts val="0"/>
              </a:spcAft>
              <a:buClr>
                <a:schemeClr val="dk1"/>
              </a:buClr>
              <a:buSzPts val="1100"/>
              <a:buFont typeface="Arial"/>
              <a:buNone/>
            </a:pPr>
            <a:r>
              <a:rPr lang="en-US" sz="1600">
                <a:solidFill>
                  <a:schemeClr val="dk1"/>
                </a:solidFill>
              </a:rPr>
              <a:t>SpaceX initially focused on </a:t>
            </a:r>
            <a:r>
              <a:rPr b="1" lang="en-US" sz="1600">
                <a:solidFill>
                  <a:schemeClr val="dk1"/>
                </a:solidFill>
              </a:rPr>
              <a:t>LEO</a:t>
            </a:r>
            <a:r>
              <a:rPr lang="en-US" sz="1600">
                <a:solidFill>
                  <a:schemeClr val="dk1"/>
                </a:solidFill>
              </a:rPr>
              <a:t> with moderate success but has increasingly relied on </a:t>
            </a:r>
            <a:r>
              <a:rPr b="1" lang="en-US" sz="1600">
                <a:solidFill>
                  <a:schemeClr val="dk1"/>
                </a:solidFill>
              </a:rPr>
              <a:t>VLEO</a:t>
            </a:r>
            <a:r>
              <a:rPr lang="en-US" sz="1600">
                <a:solidFill>
                  <a:schemeClr val="dk1"/>
                </a:solidFill>
              </a:rPr>
              <a:t> for recent launches, where the success rate is notably high.</a:t>
            </a:r>
            <a:endParaRPr sz="1600">
              <a:solidFill>
                <a:schemeClr val="dk1"/>
              </a:solidFill>
            </a:endParaRPr>
          </a:p>
          <a:p>
            <a:pPr indent="0" lvl="0" marL="0" marR="0" rtl="0" algn="l">
              <a:lnSpc>
                <a:spcPct val="100000"/>
              </a:lnSpc>
              <a:spcBef>
                <a:spcPts val="1400"/>
              </a:spcBef>
              <a:spcAft>
                <a:spcPts val="0"/>
              </a:spcAft>
              <a:buNone/>
            </a:pPr>
            <a:r>
              <a:t/>
            </a:r>
            <a:endParaRPr sz="1500"/>
          </a:p>
        </p:txBody>
      </p:sp>
      <p:sp>
        <p:nvSpPr>
          <p:cNvPr id="260" name="Google Shape;260;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61" name="Google Shape;261;p35"/>
          <p:cNvPicPr preferRelativeResize="0"/>
          <p:nvPr/>
        </p:nvPicPr>
        <p:blipFill>
          <a:blip r:embed="rId4">
            <a:alphaModFix/>
          </a:blip>
          <a:stretch>
            <a:fillRect/>
          </a:stretch>
        </p:blipFill>
        <p:spPr>
          <a:xfrm>
            <a:off x="6351647" y="1739237"/>
            <a:ext cx="4933950" cy="421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36"/>
          <p:cNvSpPr txBox="1"/>
          <p:nvPr>
            <p:ph idx="1" type="body"/>
          </p:nvPr>
        </p:nvSpPr>
        <p:spPr>
          <a:xfrm>
            <a:off x="769998" y="2057400"/>
            <a:ext cx="4719000" cy="3811500"/>
          </a:xfrm>
          <a:prstGeom prst="rect">
            <a:avLst/>
          </a:prstGeom>
          <a:noFill/>
          <a:ln>
            <a:noFill/>
          </a:ln>
        </p:spPr>
        <p:txBody>
          <a:bodyPr anchorCtr="0" anchor="t" bIns="45700" lIns="91425" spcFirstLastPara="1" rIns="91425" wrap="square" tIns="45700">
            <a:noAutofit/>
          </a:bodyPr>
          <a:lstStyle/>
          <a:p>
            <a:pPr indent="0" lvl="0" marL="0" rtl="0" algn="l">
              <a:spcBef>
                <a:spcPts val="1400"/>
              </a:spcBef>
              <a:spcAft>
                <a:spcPts val="0"/>
              </a:spcAft>
              <a:buClr>
                <a:schemeClr val="dk1"/>
              </a:buClr>
              <a:buSzPts val="1100"/>
              <a:buFont typeface="Arial"/>
              <a:buNone/>
            </a:pPr>
            <a:r>
              <a:rPr b="1" lang="en-US" sz="1900">
                <a:solidFill>
                  <a:schemeClr val="dk1"/>
                </a:solidFill>
              </a:rPr>
              <a:t>Class 0</a:t>
            </a:r>
            <a:r>
              <a:rPr lang="en-US" sz="1900">
                <a:solidFill>
                  <a:schemeClr val="dk1"/>
                </a:solidFill>
              </a:rPr>
              <a:t> (blue) shows unsuccessful launches, while </a:t>
            </a:r>
            <a:r>
              <a:rPr b="1" lang="en-US" sz="1900">
                <a:solidFill>
                  <a:schemeClr val="dk1"/>
                </a:solidFill>
              </a:rPr>
              <a:t>Class 1</a:t>
            </a:r>
            <a:r>
              <a:rPr lang="en-US" sz="1900">
                <a:solidFill>
                  <a:schemeClr val="dk1"/>
                </a:solidFill>
              </a:rPr>
              <a:t> (orange) indicates successful launches.</a:t>
            </a:r>
            <a:endParaRPr sz="1900">
              <a:solidFill>
                <a:schemeClr val="dk1"/>
              </a:solidFill>
            </a:endParaRPr>
          </a:p>
          <a:p>
            <a:pPr indent="0" lvl="0" marL="0" rtl="0" algn="l">
              <a:spcBef>
                <a:spcPts val="1400"/>
              </a:spcBef>
              <a:spcAft>
                <a:spcPts val="0"/>
              </a:spcAft>
              <a:buClr>
                <a:schemeClr val="dk1"/>
              </a:buClr>
              <a:buSzPts val="1100"/>
              <a:buFont typeface="Arial"/>
              <a:buNone/>
            </a:pPr>
            <a:r>
              <a:rPr lang="en-US" sz="1900">
                <a:solidFill>
                  <a:schemeClr val="dk1"/>
                </a:solidFill>
              </a:rPr>
              <a:t>The scatter plot reveals that </a:t>
            </a:r>
            <a:r>
              <a:rPr b="1" lang="en-US" sz="1900">
                <a:solidFill>
                  <a:schemeClr val="dk1"/>
                </a:solidFill>
              </a:rPr>
              <a:t>heavy payloads</a:t>
            </a:r>
            <a:r>
              <a:rPr lang="en-US" sz="1900">
                <a:solidFill>
                  <a:schemeClr val="dk1"/>
                </a:solidFill>
              </a:rPr>
              <a:t> are generally associated with higher success rates, particularly in </a:t>
            </a:r>
            <a:r>
              <a:rPr b="1" lang="en-US" sz="1900">
                <a:solidFill>
                  <a:schemeClr val="dk1"/>
                </a:solidFill>
              </a:rPr>
              <a:t>LEO</a:t>
            </a:r>
            <a:r>
              <a:rPr lang="en-US" sz="1900">
                <a:solidFill>
                  <a:schemeClr val="dk1"/>
                </a:solidFill>
              </a:rPr>
              <a:t> and </a:t>
            </a:r>
            <a:r>
              <a:rPr b="1" lang="en-US" sz="1900">
                <a:solidFill>
                  <a:schemeClr val="dk1"/>
                </a:solidFill>
              </a:rPr>
              <a:t>ISS</a:t>
            </a:r>
            <a:r>
              <a:rPr lang="en-US" sz="1900">
                <a:solidFill>
                  <a:schemeClr val="dk1"/>
                </a:solidFill>
              </a:rPr>
              <a:t> orbits.</a:t>
            </a:r>
            <a:endParaRPr sz="1900">
              <a:solidFill>
                <a:schemeClr val="dk1"/>
              </a:solidFill>
            </a:endParaRPr>
          </a:p>
          <a:p>
            <a:pPr indent="0" lvl="0" marL="0" rtl="0" algn="l">
              <a:spcBef>
                <a:spcPts val="1400"/>
              </a:spcBef>
              <a:spcAft>
                <a:spcPts val="0"/>
              </a:spcAft>
              <a:buClr>
                <a:schemeClr val="dk1"/>
              </a:buClr>
              <a:buSzPts val="1100"/>
              <a:buFont typeface="Arial"/>
              <a:buNone/>
            </a:pPr>
            <a:r>
              <a:rPr lang="en-US" sz="1900">
                <a:solidFill>
                  <a:schemeClr val="dk1"/>
                </a:solidFill>
              </a:rPr>
              <a:t>In contrast, for </a:t>
            </a:r>
            <a:r>
              <a:rPr b="1" lang="en-US" sz="1900">
                <a:solidFill>
                  <a:schemeClr val="dk1"/>
                </a:solidFill>
              </a:rPr>
              <a:t>GTO</a:t>
            </a:r>
            <a:r>
              <a:rPr lang="en-US" sz="1900">
                <a:solidFill>
                  <a:schemeClr val="dk1"/>
                </a:solidFill>
              </a:rPr>
              <a:t>, it is difficult to distinguish between successful and unsuccessful landings as the data points are clustered closely together, showing no clear pattern.</a:t>
            </a:r>
            <a:endParaRPr sz="1900">
              <a:solidFill>
                <a:schemeClr val="dk1"/>
              </a:solidFill>
            </a:endParaRPr>
          </a:p>
          <a:p>
            <a:pPr indent="0" lvl="0" marL="0" marR="0" rtl="0" algn="l">
              <a:lnSpc>
                <a:spcPct val="100000"/>
              </a:lnSpc>
              <a:spcBef>
                <a:spcPts val="1400"/>
              </a:spcBef>
              <a:spcAft>
                <a:spcPts val="0"/>
              </a:spcAft>
              <a:buNone/>
            </a:pPr>
            <a:r>
              <a:t/>
            </a:r>
            <a:endParaRPr b="1" sz="1100">
              <a:solidFill>
                <a:schemeClr val="dk1"/>
              </a:solidFill>
            </a:endParaRPr>
          </a:p>
        </p:txBody>
      </p:sp>
      <p:sp>
        <p:nvSpPr>
          <p:cNvPr id="268" name="Google Shape;268;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69" name="Google Shape;269;p36"/>
          <p:cNvPicPr preferRelativeResize="0"/>
          <p:nvPr/>
        </p:nvPicPr>
        <p:blipFill>
          <a:blip r:embed="rId4">
            <a:alphaModFix/>
          </a:blip>
          <a:stretch>
            <a:fillRect/>
          </a:stretch>
        </p:blipFill>
        <p:spPr>
          <a:xfrm>
            <a:off x="6494524" y="1611324"/>
            <a:ext cx="4791075" cy="4257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3" name="Shape 273"/>
        <p:cNvGrpSpPr/>
        <p:nvPr/>
      </p:nvGrpSpPr>
      <p:grpSpPr>
        <a:xfrm>
          <a:off x="0" y="0"/>
          <a:ext cx="0" cy="0"/>
          <a:chOff x="0" y="0"/>
          <a:chExt cx="0" cy="0"/>
        </a:xfrm>
      </p:grpSpPr>
      <p:sp>
        <p:nvSpPr>
          <p:cNvPr id="274" name="Google Shape;274;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5" name="Google Shape;275;p37"/>
          <p:cNvSpPr txBox="1"/>
          <p:nvPr>
            <p:ph idx="1" type="body"/>
          </p:nvPr>
        </p:nvSpPr>
        <p:spPr>
          <a:xfrm>
            <a:off x="7017786" y="1842082"/>
            <a:ext cx="3932100" cy="3811500"/>
          </a:xfrm>
          <a:prstGeom prst="rect">
            <a:avLst/>
          </a:prstGeom>
          <a:noFill/>
          <a:ln>
            <a:noFill/>
          </a:ln>
        </p:spPr>
        <p:txBody>
          <a:bodyPr anchorCtr="0" anchor="t" bIns="45700" lIns="91425" spcFirstLastPara="1" rIns="91425" wrap="square" tIns="45700">
            <a:noAutofit/>
          </a:bodyPr>
          <a:lstStyle/>
          <a:p>
            <a:pPr indent="-450850" lvl="0" marL="457200" rtl="0" algn="l">
              <a:spcBef>
                <a:spcPts val="1400"/>
              </a:spcBef>
              <a:spcAft>
                <a:spcPts val="0"/>
              </a:spcAft>
              <a:buClr>
                <a:srgbClr val="292929"/>
              </a:buClr>
              <a:buSzPts val="3500"/>
              <a:buChar char="•"/>
            </a:pPr>
            <a:r>
              <a:rPr lang="en-US" sz="2400">
                <a:solidFill>
                  <a:schemeClr val="dk1"/>
                </a:solidFill>
              </a:rPr>
              <a:t>Since </a:t>
            </a:r>
            <a:r>
              <a:rPr b="1" lang="en-US" sz="2400">
                <a:solidFill>
                  <a:schemeClr val="dk1"/>
                </a:solidFill>
              </a:rPr>
              <a:t>2013</a:t>
            </a:r>
            <a:r>
              <a:rPr lang="en-US" sz="2400">
                <a:solidFill>
                  <a:schemeClr val="dk1"/>
                </a:solidFill>
              </a:rPr>
              <a:t>, the </a:t>
            </a:r>
            <a:r>
              <a:rPr b="1" lang="en-US" sz="2400">
                <a:solidFill>
                  <a:schemeClr val="dk1"/>
                </a:solidFill>
              </a:rPr>
              <a:t>success rate</a:t>
            </a:r>
            <a:r>
              <a:rPr lang="en-US" sz="2400">
                <a:solidFill>
                  <a:schemeClr val="dk1"/>
                </a:solidFill>
              </a:rPr>
              <a:t> steadily increased up until </a:t>
            </a:r>
            <a:r>
              <a:rPr b="1" lang="en-US" sz="2400">
                <a:solidFill>
                  <a:schemeClr val="dk1"/>
                </a:solidFill>
              </a:rPr>
              <a:t>2017</a:t>
            </a:r>
            <a:r>
              <a:rPr lang="en-US" sz="2400">
                <a:solidFill>
                  <a:schemeClr val="dk1"/>
                </a:solidFill>
              </a:rPr>
              <a:t>.</a:t>
            </a:r>
            <a:endParaRPr sz="2400">
              <a:solidFill>
                <a:schemeClr val="dk1"/>
              </a:solidFill>
            </a:endParaRPr>
          </a:p>
          <a:p>
            <a:pPr indent="-450850" lvl="0" marL="457200" rtl="0" algn="l">
              <a:spcBef>
                <a:spcPts val="1400"/>
              </a:spcBef>
              <a:spcAft>
                <a:spcPts val="0"/>
              </a:spcAft>
              <a:buClr>
                <a:srgbClr val="292929"/>
              </a:buClr>
              <a:buSzPts val="3500"/>
              <a:buChar char="•"/>
            </a:pPr>
            <a:r>
              <a:rPr lang="en-US" sz="2400">
                <a:solidFill>
                  <a:schemeClr val="dk1"/>
                </a:solidFill>
              </a:rPr>
              <a:t>In </a:t>
            </a:r>
            <a:r>
              <a:rPr b="1" lang="en-US" sz="2400">
                <a:solidFill>
                  <a:schemeClr val="dk1"/>
                </a:solidFill>
              </a:rPr>
              <a:t>2018</a:t>
            </a:r>
            <a:r>
              <a:rPr lang="en-US" sz="2400">
                <a:solidFill>
                  <a:schemeClr val="dk1"/>
                </a:solidFill>
              </a:rPr>
              <a:t>, there was a slight decline in the rate.</a:t>
            </a:r>
            <a:endParaRPr sz="2400">
              <a:solidFill>
                <a:schemeClr val="dk1"/>
              </a:solidFill>
            </a:endParaRPr>
          </a:p>
          <a:p>
            <a:pPr indent="-450850" lvl="0" marL="457200" rtl="0" algn="l">
              <a:spcBef>
                <a:spcPts val="1400"/>
              </a:spcBef>
              <a:spcAft>
                <a:spcPts val="0"/>
              </a:spcAft>
              <a:buClr>
                <a:srgbClr val="292929"/>
              </a:buClr>
              <a:buSzPts val="3500"/>
              <a:buChar char="•"/>
            </a:pPr>
            <a:r>
              <a:rPr lang="en-US" sz="2400">
                <a:solidFill>
                  <a:schemeClr val="dk1"/>
                </a:solidFill>
              </a:rPr>
              <a:t>Currently, the success rate is approximately </a:t>
            </a:r>
            <a:r>
              <a:rPr b="1" lang="en-US" sz="2400">
                <a:solidFill>
                  <a:schemeClr val="dk1"/>
                </a:solidFill>
              </a:rPr>
              <a:t>80%</a:t>
            </a:r>
            <a:r>
              <a:rPr lang="en-US" sz="2400">
                <a:solidFill>
                  <a:schemeClr val="dk1"/>
                </a:solidFill>
              </a:rPr>
              <a:t>.</a:t>
            </a:r>
            <a:endParaRPr sz="3500">
              <a:solidFill>
                <a:srgbClr val="292929"/>
              </a:solidFill>
            </a:endParaRPr>
          </a:p>
        </p:txBody>
      </p:sp>
      <p:sp>
        <p:nvSpPr>
          <p:cNvPr id="276" name="Google Shape;276;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77" name="Google Shape;277;p37"/>
          <p:cNvPicPr preferRelativeResize="0"/>
          <p:nvPr/>
        </p:nvPicPr>
        <p:blipFill>
          <a:blip r:embed="rId4">
            <a:alphaModFix/>
          </a:blip>
          <a:stretch>
            <a:fillRect/>
          </a:stretch>
        </p:blipFill>
        <p:spPr>
          <a:xfrm>
            <a:off x="769999" y="1961912"/>
            <a:ext cx="5219700" cy="3571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1" name="Shape 281"/>
        <p:cNvGrpSpPr/>
        <p:nvPr/>
      </p:nvGrpSpPr>
      <p:grpSpPr>
        <a:xfrm>
          <a:off x="0" y="0"/>
          <a:ext cx="0" cy="0"/>
          <a:chOff x="0" y="0"/>
          <a:chExt cx="0" cy="0"/>
        </a:xfrm>
      </p:grpSpPr>
      <p:sp>
        <p:nvSpPr>
          <p:cNvPr id="282" name="Google Shape;282;p3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3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000">
                <a:solidFill>
                  <a:schemeClr val="dk1"/>
                </a:solidFill>
              </a:rPr>
              <a:t>The SQL </a:t>
            </a:r>
            <a:r>
              <a:rPr lang="en-US" sz="2000">
                <a:solidFill>
                  <a:srgbClr val="188038"/>
                </a:solidFill>
                <a:latin typeface="Roboto Mono"/>
                <a:ea typeface="Roboto Mono"/>
                <a:cs typeface="Roboto Mono"/>
                <a:sym typeface="Roboto Mono"/>
              </a:rPr>
              <a:t>DISTINCT</a:t>
            </a:r>
            <a:r>
              <a:rPr lang="en-US" sz="2000">
                <a:solidFill>
                  <a:schemeClr val="dk1"/>
                </a:solidFill>
              </a:rPr>
              <a:t> clause was used to retrieve only unique values from the </a:t>
            </a:r>
            <a:r>
              <a:rPr lang="en-US" sz="2000">
                <a:solidFill>
                  <a:srgbClr val="188038"/>
                </a:solidFill>
                <a:latin typeface="Roboto Mono"/>
                <a:ea typeface="Roboto Mono"/>
                <a:cs typeface="Roboto Mono"/>
                <a:sym typeface="Roboto Mono"/>
              </a:rPr>
              <a:t>Launch_Site</a:t>
            </a:r>
            <a:r>
              <a:rPr lang="en-US" sz="2000">
                <a:solidFill>
                  <a:schemeClr val="dk1"/>
                </a:solidFill>
              </a:rPr>
              <a:t> column in the SpaceX table.</a:t>
            </a:r>
            <a:endParaRPr sz="2000">
              <a:solidFill>
                <a:schemeClr val="dk1"/>
              </a:solidFill>
            </a:endParaRPr>
          </a:p>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There are four unique launch sites</a:t>
            </a:r>
            <a:r>
              <a:rPr lang="en-US" sz="2000">
                <a:solidFill>
                  <a:schemeClr val="dk1"/>
                </a:solidFill>
              </a:rPr>
              <a:t>:</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CCAFS LC-40</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CCAFS SLC-40</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KSC LC-39A</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en-US" sz="2000">
                <a:solidFill>
                  <a:schemeClr val="dk1"/>
                </a:solidFill>
              </a:rPr>
              <a:t>VAFB SLC-4E</a:t>
            </a:r>
            <a:endParaRPr sz="2000">
              <a:solidFill>
                <a:schemeClr val="dk1"/>
              </a:solidFill>
            </a:endParaRPr>
          </a:p>
          <a:p>
            <a:pPr indent="0" lvl="0" marL="0" marR="0" rtl="0" algn="l">
              <a:lnSpc>
                <a:spcPct val="100000"/>
              </a:lnSpc>
              <a:spcBef>
                <a:spcPts val="1400"/>
              </a:spcBef>
              <a:spcAft>
                <a:spcPts val="0"/>
              </a:spcAft>
              <a:buNone/>
            </a:pPr>
            <a:r>
              <a:rPr lang="en-US" sz="2300"/>
              <a:t>The Query:</a:t>
            </a:r>
            <a:endParaRPr sz="2300"/>
          </a:p>
          <a:p>
            <a:pPr indent="0" lvl="0" marL="0" marR="0" rtl="0" algn="l">
              <a:lnSpc>
                <a:spcPct val="100000"/>
              </a:lnSpc>
              <a:spcBef>
                <a:spcPts val="1400"/>
              </a:spcBef>
              <a:spcAft>
                <a:spcPts val="0"/>
              </a:spcAft>
              <a:buNone/>
            </a:pPr>
            <a:r>
              <a:rPr lang="en-US" sz="2300"/>
              <a:t>	SELECT DISTINCT LAUNCH_SITE</a:t>
            </a:r>
            <a:endParaRPr sz="2300"/>
          </a:p>
          <a:p>
            <a:pPr indent="0" lvl="0" marL="0" marR="0" rtl="0" algn="l">
              <a:lnSpc>
                <a:spcPct val="100000"/>
              </a:lnSpc>
              <a:spcBef>
                <a:spcPts val="1400"/>
              </a:spcBef>
              <a:spcAft>
                <a:spcPts val="0"/>
              </a:spcAft>
              <a:buNone/>
            </a:pPr>
            <a:r>
              <a:rPr lang="en-US" sz="2300"/>
              <a:t>	FROM SPACEXTBL;</a:t>
            </a:r>
            <a:endParaRPr sz="2300"/>
          </a:p>
        </p:txBody>
      </p:sp>
      <p:sp>
        <p:nvSpPr>
          <p:cNvPr id="284" name="Google Shape;284;p3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0" name="Google Shape;290;p3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The SQL query retrieves records from the SpaceX table, displaying only five records due to the inclusion of the </a:t>
            </a:r>
            <a:r>
              <a:rPr lang="en-US" sz="1700">
                <a:solidFill>
                  <a:srgbClr val="188038"/>
                </a:solidFill>
                <a:latin typeface="Roboto Mono"/>
                <a:ea typeface="Roboto Mono"/>
                <a:cs typeface="Roboto Mono"/>
                <a:sym typeface="Roboto Mono"/>
              </a:rPr>
              <a:t>LIMIT 5</a:t>
            </a:r>
            <a:r>
              <a:rPr lang="en-US" sz="1700">
                <a:solidFill>
                  <a:schemeClr val="dk1"/>
                </a:solidFill>
              </a:rPr>
              <a:t> clause. This limit ensures that the result set does not exceed five entries.</a:t>
            </a:r>
            <a:endParaRPr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To filter for launch site names that start with </a:t>
            </a:r>
            <a:r>
              <a:rPr lang="en-US" sz="1700">
                <a:solidFill>
                  <a:srgbClr val="188038"/>
                </a:solidFill>
                <a:latin typeface="Roboto Mono"/>
                <a:ea typeface="Roboto Mono"/>
                <a:cs typeface="Roboto Mono"/>
                <a:sym typeface="Roboto Mono"/>
              </a:rPr>
              <a:t>CCA</a:t>
            </a:r>
            <a:r>
              <a:rPr lang="en-US" sz="1700">
                <a:solidFill>
                  <a:schemeClr val="dk1"/>
                </a:solidFill>
              </a:rPr>
              <a:t>, the query employs the </a:t>
            </a:r>
            <a:r>
              <a:rPr lang="en-US" sz="1700">
                <a:solidFill>
                  <a:srgbClr val="188038"/>
                </a:solidFill>
                <a:latin typeface="Roboto Mono"/>
                <a:ea typeface="Roboto Mono"/>
                <a:cs typeface="Roboto Mono"/>
                <a:sym typeface="Roboto Mono"/>
              </a:rPr>
              <a:t>LIKE</a:t>
            </a:r>
            <a:r>
              <a:rPr lang="en-US" sz="1700">
                <a:solidFill>
                  <a:schemeClr val="dk1"/>
                </a:solidFill>
              </a:rPr>
              <a:t> operator in conjunction with the percent sign (</a:t>
            </a:r>
            <a:r>
              <a:rPr lang="en-US" sz="1700">
                <a:solidFill>
                  <a:srgbClr val="188038"/>
                </a:solidFill>
                <a:latin typeface="Roboto Mono"/>
                <a:ea typeface="Roboto Mono"/>
                <a:cs typeface="Roboto Mono"/>
                <a:sym typeface="Roboto Mono"/>
              </a:rPr>
              <a:t>%</a:t>
            </a:r>
            <a:r>
              <a:rPr lang="en-US" sz="1700">
                <a:solidFill>
                  <a:schemeClr val="dk1"/>
                </a:solidFill>
              </a:rPr>
              <a:t>). This allows for matching any characters that may follow the </a:t>
            </a:r>
            <a:r>
              <a:rPr lang="en-US" sz="1700">
                <a:solidFill>
                  <a:srgbClr val="188038"/>
                </a:solidFill>
                <a:latin typeface="Roboto Mono"/>
                <a:ea typeface="Roboto Mono"/>
                <a:cs typeface="Roboto Mono"/>
                <a:sym typeface="Roboto Mono"/>
              </a:rPr>
              <a:t>CCA</a:t>
            </a:r>
            <a:r>
              <a:rPr lang="en-US" sz="1700">
                <a:solidFill>
                  <a:schemeClr val="dk1"/>
                </a:solidFill>
              </a:rPr>
              <a:t> prefix in the </a:t>
            </a:r>
            <a:r>
              <a:rPr lang="en-US" sz="1700">
                <a:solidFill>
                  <a:srgbClr val="188038"/>
                </a:solidFill>
                <a:latin typeface="Roboto Mono"/>
                <a:ea typeface="Roboto Mono"/>
                <a:cs typeface="Roboto Mono"/>
                <a:sym typeface="Roboto Mono"/>
              </a:rPr>
              <a:t>Launch_Site</a:t>
            </a:r>
            <a:r>
              <a:rPr lang="en-US" sz="1700">
                <a:solidFill>
                  <a:schemeClr val="dk1"/>
                </a:solidFill>
              </a:rPr>
              <a:t> field.</a:t>
            </a:r>
            <a:endParaRPr sz="1700">
              <a:solidFill>
                <a:schemeClr val="dk1"/>
              </a:solidFill>
            </a:endParaRPr>
          </a:p>
          <a:p>
            <a:pPr indent="0" lvl="0" marL="0" marR="0" rtl="0" algn="l">
              <a:lnSpc>
                <a:spcPct val="100000"/>
              </a:lnSpc>
              <a:spcBef>
                <a:spcPts val="1400"/>
              </a:spcBef>
              <a:spcAft>
                <a:spcPts val="0"/>
              </a:spcAft>
              <a:buNone/>
            </a:pPr>
            <a:r>
              <a:rPr lang="en-US" sz="1500"/>
              <a:t>The Query:</a:t>
            </a:r>
            <a:endParaRPr sz="1500"/>
          </a:p>
          <a:p>
            <a:pPr indent="0" lvl="0" marL="0" marR="0" rtl="0" algn="l">
              <a:lnSpc>
                <a:spcPct val="100000"/>
              </a:lnSpc>
              <a:spcBef>
                <a:spcPts val="1400"/>
              </a:spcBef>
              <a:spcAft>
                <a:spcPts val="0"/>
              </a:spcAft>
              <a:buNone/>
            </a:pPr>
            <a:r>
              <a:rPr lang="en-US" sz="1500"/>
              <a:t>	SELECT * FROM SPACEXTBL</a:t>
            </a:r>
            <a:endParaRPr sz="1500"/>
          </a:p>
          <a:p>
            <a:pPr indent="0" lvl="0" marL="0" marR="0" rtl="0" algn="l">
              <a:lnSpc>
                <a:spcPct val="100000"/>
              </a:lnSpc>
              <a:spcBef>
                <a:spcPts val="1400"/>
              </a:spcBef>
              <a:spcAft>
                <a:spcPts val="0"/>
              </a:spcAft>
              <a:buNone/>
            </a:pPr>
            <a:r>
              <a:rPr lang="en-US" sz="1500"/>
              <a:t>	WHERE LAUNCH_SITE LIKE ‘CCA%’</a:t>
            </a:r>
            <a:endParaRPr sz="1500"/>
          </a:p>
          <a:p>
            <a:pPr indent="0" lvl="0" marL="0" marR="0" rtl="0" algn="l">
              <a:lnSpc>
                <a:spcPct val="100000"/>
              </a:lnSpc>
              <a:spcBef>
                <a:spcPts val="1400"/>
              </a:spcBef>
              <a:spcAft>
                <a:spcPts val="0"/>
              </a:spcAft>
              <a:buNone/>
            </a:pPr>
            <a:r>
              <a:rPr lang="en-US" sz="1500"/>
              <a:t>	LIMIT 5</a:t>
            </a:r>
            <a:endParaRPr sz="1500"/>
          </a:p>
        </p:txBody>
      </p:sp>
      <p:sp>
        <p:nvSpPr>
          <p:cNvPr id="291" name="Google Shape;291;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2" name="Google Shape;292;p39"/>
          <p:cNvPicPr preferRelativeResize="0"/>
          <p:nvPr/>
        </p:nvPicPr>
        <p:blipFill>
          <a:blip r:embed="rId4">
            <a:alphaModFix/>
          </a:blip>
          <a:stretch>
            <a:fillRect/>
          </a:stretch>
        </p:blipFill>
        <p:spPr>
          <a:xfrm>
            <a:off x="904875" y="5160363"/>
            <a:ext cx="9610725" cy="126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2100">
                <a:solidFill>
                  <a:schemeClr val="dk1"/>
                </a:solidFill>
              </a:rPr>
              <a:t>The SQL query utilizes the </a:t>
            </a:r>
            <a:r>
              <a:rPr lang="en-US" sz="2100">
                <a:solidFill>
                  <a:srgbClr val="188038"/>
                </a:solidFill>
                <a:latin typeface="Roboto Mono"/>
                <a:ea typeface="Roboto Mono"/>
                <a:cs typeface="Roboto Mono"/>
                <a:sym typeface="Roboto Mono"/>
              </a:rPr>
              <a:t>SUM()</a:t>
            </a:r>
            <a:r>
              <a:rPr lang="en-US" sz="2100">
                <a:solidFill>
                  <a:schemeClr val="dk1"/>
                </a:solidFill>
              </a:rPr>
              <a:t> function to compute the total mass of payloads (measured in kilograms) carried by boosters for NASA. The </a:t>
            </a:r>
            <a:r>
              <a:rPr lang="en-US" sz="2100">
                <a:solidFill>
                  <a:srgbClr val="188038"/>
                </a:solidFill>
                <a:latin typeface="Roboto Mono"/>
                <a:ea typeface="Roboto Mono"/>
                <a:cs typeface="Roboto Mono"/>
                <a:sym typeface="Roboto Mono"/>
              </a:rPr>
              <a:t>WHERE</a:t>
            </a:r>
            <a:r>
              <a:rPr lang="en-US" sz="2100">
                <a:solidFill>
                  <a:schemeClr val="dk1"/>
                </a:solidFill>
              </a:rPr>
              <a:t> clause filters the dataset to ensure that only records where the customer is 'NASA (CRS)' are included in the calculation.</a:t>
            </a:r>
            <a:endParaRPr sz="2100">
              <a:solidFill>
                <a:schemeClr val="dk1"/>
              </a:solidFill>
            </a:endParaRPr>
          </a:p>
          <a:p>
            <a:pPr indent="0" lvl="0" marL="0" rtl="0" algn="l">
              <a:lnSpc>
                <a:spcPct val="115000"/>
              </a:lnSpc>
              <a:spcBef>
                <a:spcPts val="1200"/>
              </a:spcBef>
              <a:spcAft>
                <a:spcPts val="0"/>
              </a:spcAft>
              <a:buNone/>
            </a:pPr>
            <a:r>
              <a:rPr lang="en-US" sz="2100">
                <a:solidFill>
                  <a:schemeClr val="dk1"/>
                </a:solidFill>
              </a:rPr>
              <a:t>The resulting total payload mass is </a:t>
            </a:r>
            <a:r>
              <a:rPr b="1" lang="en-US" sz="2100">
                <a:solidFill>
                  <a:schemeClr val="dk1"/>
                </a:solidFill>
              </a:rPr>
              <a:t>45,596 kg</a:t>
            </a:r>
            <a:r>
              <a:rPr lang="en-US" sz="2100">
                <a:solidFill>
                  <a:schemeClr val="dk1"/>
                </a:solidFill>
              </a:rPr>
              <a:t>.</a:t>
            </a:r>
            <a:endParaRPr sz="2100">
              <a:solidFill>
                <a:schemeClr val="dk1"/>
              </a:solidFill>
            </a:endParaRPr>
          </a:p>
          <a:p>
            <a:pPr indent="0" lvl="0" marL="0" marR="0" rtl="0" algn="l">
              <a:lnSpc>
                <a:spcPct val="100000"/>
              </a:lnSpc>
              <a:spcBef>
                <a:spcPts val="1400"/>
              </a:spcBef>
              <a:spcAft>
                <a:spcPts val="0"/>
              </a:spcAft>
              <a:buNone/>
            </a:pPr>
            <a:r>
              <a:rPr lang="en-US" sz="2100"/>
              <a:t>The Query:</a:t>
            </a:r>
            <a:endParaRPr sz="2100"/>
          </a:p>
          <a:p>
            <a:pPr indent="0" lvl="0" marL="0" marR="0" rtl="0" algn="l">
              <a:lnSpc>
                <a:spcPct val="100000"/>
              </a:lnSpc>
              <a:spcBef>
                <a:spcPts val="1400"/>
              </a:spcBef>
              <a:spcAft>
                <a:spcPts val="0"/>
              </a:spcAft>
              <a:buNone/>
            </a:pPr>
            <a:r>
              <a:rPr lang="en-US" sz="2100"/>
              <a:t>	SELECT SUM(PAYLOAD_MASS_KG_) AS total_payload_mass_kg</a:t>
            </a:r>
            <a:endParaRPr sz="2100"/>
          </a:p>
          <a:p>
            <a:pPr indent="0" lvl="0" marL="0" marR="0" rtl="0" algn="l">
              <a:lnSpc>
                <a:spcPct val="100000"/>
              </a:lnSpc>
              <a:spcBef>
                <a:spcPts val="1400"/>
              </a:spcBef>
              <a:spcAft>
                <a:spcPts val="0"/>
              </a:spcAft>
              <a:buNone/>
            </a:pPr>
            <a:r>
              <a:rPr lang="en-US" sz="2100"/>
              <a:t>	FROM SPACEXTBL</a:t>
            </a:r>
            <a:endParaRPr sz="2100"/>
          </a:p>
          <a:p>
            <a:pPr indent="0" lvl="0" marL="0" marR="0" rtl="0" algn="l">
              <a:lnSpc>
                <a:spcPct val="100000"/>
              </a:lnSpc>
              <a:spcBef>
                <a:spcPts val="1400"/>
              </a:spcBef>
              <a:spcAft>
                <a:spcPts val="0"/>
              </a:spcAft>
              <a:buNone/>
            </a:pPr>
            <a:r>
              <a:rPr lang="en-US" sz="2100"/>
              <a:t>	WHERE CUSTOMER = ‘NASA (CRS)’</a:t>
            </a:r>
            <a:endParaRPr sz="2100"/>
          </a:p>
        </p:txBody>
      </p:sp>
      <p:sp>
        <p:nvSpPr>
          <p:cNvPr id="299" name="Google Shape;299;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4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The SQL query employs the </a:t>
            </a:r>
            <a:r>
              <a:rPr lang="en-US" sz="2100">
                <a:solidFill>
                  <a:srgbClr val="188038"/>
                </a:solidFill>
                <a:latin typeface="Roboto Mono"/>
                <a:ea typeface="Roboto Mono"/>
                <a:cs typeface="Roboto Mono"/>
                <a:sym typeface="Roboto Mono"/>
              </a:rPr>
              <a:t>AVG()</a:t>
            </a:r>
            <a:r>
              <a:rPr lang="en-US" sz="2100">
                <a:solidFill>
                  <a:schemeClr val="dk1"/>
                </a:solidFill>
              </a:rPr>
              <a:t> function to determine the average payload mass (in kilograms) for launches using the F9 v1.1 booster version. The </a:t>
            </a:r>
            <a:r>
              <a:rPr lang="en-US" sz="2100">
                <a:solidFill>
                  <a:srgbClr val="188038"/>
                </a:solidFill>
                <a:latin typeface="Roboto Mono"/>
                <a:ea typeface="Roboto Mono"/>
                <a:cs typeface="Roboto Mono"/>
                <a:sym typeface="Roboto Mono"/>
              </a:rPr>
              <a:t>WHERE</a:t>
            </a:r>
            <a:r>
              <a:rPr lang="en-US" sz="2100">
                <a:solidFill>
                  <a:schemeClr val="dk1"/>
                </a:solidFill>
              </a:rPr>
              <a:t> clause filters the dataset to include only those records where the booster version is specified as 'F9 v1.1'.</a:t>
            </a:r>
            <a:endParaRPr sz="2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The resulting average payload mass is </a:t>
            </a:r>
            <a:r>
              <a:rPr b="1" lang="en-US" sz="2100">
                <a:solidFill>
                  <a:schemeClr val="dk1"/>
                </a:solidFill>
              </a:rPr>
              <a:t>2,928 kg</a:t>
            </a:r>
            <a:r>
              <a:rPr lang="en-US" sz="2100">
                <a:solidFill>
                  <a:schemeClr val="dk1"/>
                </a:solidFill>
              </a:rPr>
              <a:t>.</a:t>
            </a:r>
            <a:endParaRPr sz="2100">
              <a:solidFill>
                <a:schemeClr val="dk1"/>
              </a:solidFill>
            </a:endParaRPr>
          </a:p>
          <a:p>
            <a:pPr indent="0" lvl="0" marL="0" marR="0" rtl="0" algn="l">
              <a:lnSpc>
                <a:spcPct val="100000"/>
              </a:lnSpc>
              <a:spcBef>
                <a:spcPts val="1400"/>
              </a:spcBef>
              <a:spcAft>
                <a:spcPts val="0"/>
              </a:spcAft>
              <a:buNone/>
            </a:pPr>
            <a:r>
              <a:rPr lang="en-US" sz="2100"/>
              <a:t>The Query:</a:t>
            </a:r>
            <a:endParaRPr sz="2100"/>
          </a:p>
          <a:p>
            <a:pPr indent="0" lvl="0" marL="0" marR="0" rtl="0" algn="l">
              <a:lnSpc>
                <a:spcPct val="100000"/>
              </a:lnSpc>
              <a:spcBef>
                <a:spcPts val="1400"/>
              </a:spcBef>
              <a:spcAft>
                <a:spcPts val="0"/>
              </a:spcAft>
              <a:buNone/>
            </a:pPr>
            <a:r>
              <a:rPr lang="en-US" sz="2100"/>
              <a:t>	SELECT AVG(PAYLOAD_MASS_KG_) AS avg_payload_mass_kg</a:t>
            </a:r>
            <a:endParaRPr sz="2100"/>
          </a:p>
          <a:p>
            <a:pPr indent="0" lvl="0" marL="0" marR="0" rtl="0" algn="l">
              <a:lnSpc>
                <a:spcPct val="100000"/>
              </a:lnSpc>
              <a:spcBef>
                <a:spcPts val="1400"/>
              </a:spcBef>
              <a:spcAft>
                <a:spcPts val="0"/>
              </a:spcAft>
              <a:buNone/>
            </a:pPr>
            <a:r>
              <a:rPr lang="en-US" sz="2100"/>
              <a:t>	FROM SPACEXTBL</a:t>
            </a:r>
            <a:endParaRPr sz="2100"/>
          </a:p>
          <a:p>
            <a:pPr indent="0" lvl="0" marL="0" marR="0" rtl="0" algn="l">
              <a:lnSpc>
                <a:spcPct val="100000"/>
              </a:lnSpc>
              <a:spcBef>
                <a:spcPts val="1400"/>
              </a:spcBef>
              <a:spcAft>
                <a:spcPts val="0"/>
              </a:spcAft>
              <a:buNone/>
            </a:pPr>
            <a:r>
              <a:rPr lang="en-US" sz="2100"/>
              <a:t>	WHERE BOOSTER_VERSION = ‘F9 v1.1’</a:t>
            </a:r>
            <a:endParaRPr sz="2100"/>
          </a:p>
        </p:txBody>
      </p:sp>
      <p:sp>
        <p:nvSpPr>
          <p:cNvPr id="306" name="Google Shape;306;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p4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2" name="Google Shape;312;p42"/>
          <p:cNvSpPr txBox="1"/>
          <p:nvPr>
            <p:ph idx="1" type="body"/>
          </p:nvPr>
        </p:nvSpPr>
        <p:spPr>
          <a:xfrm>
            <a:off x="770010" y="1825625"/>
            <a:ext cx="97455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The SQL query utilizes the </a:t>
            </a:r>
            <a:r>
              <a:rPr lang="en-US" sz="2100">
                <a:solidFill>
                  <a:srgbClr val="188038"/>
                </a:solidFill>
                <a:latin typeface="Roboto Mono"/>
                <a:ea typeface="Roboto Mono"/>
                <a:cs typeface="Roboto Mono"/>
                <a:sym typeface="Roboto Mono"/>
              </a:rPr>
              <a:t>MIN()</a:t>
            </a:r>
            <a:r>
              <a:rPr lang="en-US" sz="2100">
                <a:solidFill>
                  <a:schemeClr val="dk1"/>
                </a:solidFill>
              </a:rPr>
              <a:t> function to identify the earliest date in the </a:t>
            </a:r>
            <a:r>
              <a:rPr lang="en-US" sz="2100">
                <a:solidFill>
                  <a:srgbClr val="188038"/>
                </a:solidFill>
                <a:latin typeface="Roboto Mono"/>
                <a:ea typeface="Roboto Mono"/>
                <a:cs typeface="Roboto Mono"/>
                <a:sym typeface="Roboto Mono"/>
              </a:rPr>
              <a:t>DATE</a:t>
            </a:r>
            <a:r>
              <a:rPr lang="en-US" sz="2100">
                <a:solidFill>
                  <a:schemeClr val="dk1"/>
                </a:solidFill>
              </a:rPr>
              <a:t> column. The </a:t>
            </a:r>
            <a:r>
              <a:rPr lang="en-US" sz="2100">
                <a:solidFill>
                  <a:srgbClr val="188038"/>
                </a:solidFill>
                <a:latin typeface="Roboto Mono"/>
                <a:ea typeface="Roboto Mono"/>
                <a:cs typeface="Roboto Mono"/>
                <a:sym typeface="Roboto Mono"/>
              </a:rPr>
              <a:t>WHERE</a:t>
            </a:r>
            <a:r>
              <a:rPr lang="en-US" sz="2100">
                <a:solidFill>
                  <a:schemeClr val="dk1"/>
                </a:solidFill>
              </a:rPr>
              <a:t> clause filters the dataset to include only those records where the landing outcome is classified as 'Success (ground pad)'.</a:t>
            </a:r>
            <a:endParaRPr sz="2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The resulting date of the first successful landing on a ground pad is </a:t>
            </a:r>
            <a:r>
              <a:rPr b="1" lang="en-US" sz="2100">
                <a:solidFill>
                  <a:schemeClr val="dk1"/>
                </a:solidFill>
              </a:rPr>
              <a:t>December 22, 2015</a:t>
            </a:r>
            <a:r>
              <a:rPr lang="en-US" sz="2100">
                <a:solidFill>
                  <a:schemeClr val="dk1"/>
                </a:solidFill>
              </a:rPr>
              <a:t>.</a:t>
            </a:r>
            <a:endParaRPr sz="2100">
              <a:solidFill>
                <a:schemeClr val="dk1"/>
              </a:solidFill>
            </a:endParaRPr>
          </a:p>
          <a:p>
            <a:pPr indent="0" lvl="0" marL="0" marR="0" rtl="0" algn="l">
              <a:lnSpc>
                <a:spcPct val="100000"/>
              </a:lnSpc>
              <a:spcBef>
                <a:spcPts val="1400"/>
              </a:spcBef>
              <a:spcAft>
                <a:spcPts val="0"/>
              </a:spcAft>
              <a:buNone/>
            </a:pPr>
            <a:r>
              <a:rPr lang="en-US" sz="2100"/>
              <a:t>The Query:</a:t>
            </a:r>
            <a:endParaRPr sz="2100"/>
          </a:p>
          <a:p>
            <a:pPr indent="0" lvl="0" marL="0" marR="0" rtl="0" algn="l">
              <a:lnSpc>
                <a:spcPct val="100000"/>
              </a:lnSpc>
              <a:spcBef>
                <a:spcPts val="1400"/>
              </a:spcBef>
              <a:spcAft>
                <a:spcPts val="0"/>
              </a:spcAft>
              <a:buNone/>
            </a:pPr>
            <a:r>
              <a:rPr lang="en-US" sz="2100"/>
              <a:t>	SELECT MIN(DATE) AS first_successful_landing_date</a:t>
            </a:r>
            <a:endParaRPr sz="2100"/>
          </a:p>
          <a:p>
            <a:pPr indent="0" lvl="0" marL="0" marR="0" rtl="0" algn="l">
              <a:lnSpc>
                <a:spcPct val="100000"/>
              </a:lnSpc>
              <a:spcBef>
                <a:spcPts val="1400"/>
              </a:spcBef>
              <a:spcAft>
                <a:spcPts val="0"/>
              </a:spcAft>
              <a:buNone/>
            </a:pPr>
            <a:r>
              <a:rPr lang="en-US" sz="2100"/>
              <a:t>	FROM SPACEXTBL</a:t>
            </a:r>
            <a:endParaRPr sz="2100"/>
          </a:p>
          <a:p>
            <a:pPr indent="0" lvl="0" marL="0" marR="0" rtl="0" algn="l">
              <a:lnSpc>
                <a:spcPct val="100000"/>
              </a:lnSpc>
              <a:spcBef>
                <a:spcPts val="1400"/>
              </a:spcBef>
              <a:spcAft>
                <a:spcPts val="0"/>
              </a:spcAft>
              <a:buNone/>
            </a:pPr>
            <a:r>
              <a:rPr lang="en-US" sz="2100"/>
              <a:t>	WHERE LANDING_OUTCOME = ‘Success (ground pad)’</a:t>
            </a:r>
            <a:endParaRPr sz="2100"/>
          </a:p>
        </p:txBody>
      </p:sp>
      <p:sp>
        <p:nvSpPr>
          <p:cNvPr id="313" name="Google Shape;313;p4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9" name="Google Shape;319;p4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1400"/>
              </a:spcBef>
              <a:spcAft>
                <a:spcPts val="0"/>
              </a:spcAft>
              <a:buNone/>
            </a:pPr>
            <a:r>
              <a:rPr lang="en-US" sz="2100">
                <a:solidFill>
                  <a:schemeClr val="dk1"/>
                </a:solidFill>
              </a:rPr>
              <a:t>The SQL query retrieves the names of boosters from the dataset, applying filters in the </a:t>
            </a:r>
            <a:r>
              <a:rPr lang="en-US" sz="2100">
                <a:solidFill>
                  <a:srgbClr val="188038"/>
                </a:solidFill>
                <a:latin typeface="Roboto Mono"/>
                <a:ea typeface="Roboto Mono"/>
                <a:cs typeface="Roboto Mono"/>
                <a:sym typeface="Roboto Mono"/>
              </a:rPr>
              <a:t>WHERE</a:t>
            </a:r>
            <a:r>
              <a:rPr lang="en-US" sz="2100">
                <a:solidFill>
                  <a:schemeClr val="dk1"/>
                </a:solidFill>
              </a:rPr>
              <a:t> clause to ensure that only records with a landing outcome of 'Success (drone ship)' are included. Additionally, it uses the </a:t>
            </a:r>
            <a:r>
              <a:rPr lang="en-US" sz="2100">
                <a:solidFill>
                  <a:srgbClr val="188038"/>
                </a:solidFill>
                <a:latin typeface="Roboto Mono"/>
                <a:ea typeface="Roboto Mono"/>
                <a:cs typeface="Roboto Mono"/>
                <a:sym typeface="Roboto Mono"/>
              </a:rPr>
              <a:t>AND</a:t>
            </a:r>
            <a:r>
              <a:rPr lang="en-US" sz="2100">
                <a:solidFill>
                  <a:schemeClr val="dk1"/>
                </a:solidFill>
              </a:rPr>
              <a:t> operator to further filter the results, displaying only those records where the payload mass is between 4,000 kg and 6,000 kg.</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The Query:</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SELECT BOOSTER_VERSION </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FROM SPACEXTBL</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WHERE LANDING_OUTCOME = ‘Success (drone ship)’ and (PAYLOAD_MASS_KG_ BETWEEN 4000 AND 6000)</a:t>
            </a:r>
            <a:endParaRPr sz="2100">
              <a:solidFill>
                <a:schemeClr val="dk1"/>
              </a:solidFill>
            </a:endParaRPr>
          </a:p>
        </p:txBody>
      </p:sp>
      <p:sp>
        <p:nvSpPr>
          <p:cNvPr id="320" name="Google Shape;320;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21" name="Google Shape;321;p43"/>
          <p:cNvPicPr preferRelativeResize="0"/>
          <p:nvPr/>
        </p:nvPicPr>
        <p:blipFill>
          <a:blip r:embed="rId4">
            <a:alphaModFix/>
          </a:blip>
          <a:stretch>
            <a:fillRect/>
          </a:stretch>
        </p:blipFill>
        <p:spPr>
          <a:xfrm>
            <a:off x="8714775" y="3539538"/>
            <a:ext cx="1790700" cy="2486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958900" y="1308200"/>
            <a:ext cx="10326600" cy="5030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methodologies</a:t>
            </a:r>
            <a:endParaRPr sz="2200">
              <a:solidFill>
                <a:srgbClr val="292929"/>
              </a:solidFill>
              <a:latin typeface="Arial"/>
              <a:ea typeface="Arial"/>
              <a:cs typeface="Arial"/>
              <a:sym typeface="Aria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Data Collection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Data Wrangling</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EDA with Data Visualization</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EDA with SQL</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Building a Dashboard with Plotly Dash</a:t>
            </a:r>
            <a:endParaRPr sz="2200">
              <a:solidFill>
                <a:srgbClr val="292929"/>
              </a:solidFill>
            </a:endParaRPr>
          </a:p>
          <a:p>
            <a:pPr indent="-368300" lvl="1" marL="914400" marR="0" rtl="0" algn="l">
              <a:lnSpc>
                <a:spcPct val="100000"/>
              </a:lnSpc>
              <a:spcBef>
                <a:spcPts val="0"/>
              </a:spcBef>
              <a:spcAft>
                <a:spcPts val="0"/>
              </a:spcAft>
              <a:buClr>
                <a:srgbClr val="292929"/>
              </a:buClr>
              <a:buSzPts val="2200"/>
              <a:buChar char="○"/>
            </a:pPr>
            <a:r>
              <a:rPr lang="en-US" sz="2200">
                <a:solidFill>
                  <a:srgbClr val="292929"/>
                </a:solidFill>
              </a:rPr>
              <a:t>Predictive Analysis </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Summary of all results</a:t>
            </a:r>
            <a:endParaRPr sz="2200">
              <a:solidFill>
                <a:srgbClr val="292929"/>
              </a:solidFill>
              <a:latin typeface="Arial"/>
              <a:ea typeface="Arial"/>
              <a:cs typeface="Arial"/>
              <a:sym typeface="Aria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Exploratory Data Analysis Results</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Interactive Analytics Demo</a:t>
            </a:r>
            <a:endParaRPr sz="2200">
              <a:solidFill>
                <a:srgbClr val="292929"/>
              </a:solidFill>
            </a:endParaRPr>
          </a:p>
          <a:p>
            <a:pPr indent="-368300" lvl="1" marL="914400" marR="0" rtl="0" algn="l">
              <a:lnSpc>
                <a:spcPct val="100000"/>
              </a:lnSpc>
              <a:spcBef>
                <a:spcPts val="1400"/>
              </a:spcBef>
              <a:spcAft>
                <a:spcPts val="0"/>
              </a:spcAft>
              <a:buClr>
                <a:srgbClr val="292929"/>
              </a:buClr>
              <a:buSzPts val="2200"/>
              <a:buChar char="○"/>
            </a:pPr>
            <a:r>
              <a:rPr lang="en-US" sz="2200">
                <a:solidFill>
                  <a:srgbClr val="292929"/>
                </a:solidFill>
              </a:rPr>
              <a:t>Predictive Analysis Results</a:t>
            </a:r>
            <a:endParaRPr sz="2200">
              <a:solidFill>
                <a:srgbClr val="292929"/>
              </a:solidFil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5" name="Shape 325"/>
        <p:cNvGrpSpPr/>
        <p:nvPr/>
      </p:nvGrpSpPr>
      <p:grpSpPr>
        <a:xfrm>
          <a:off x="0" y="0"/>
          <a:ext cx="0" cy="0"/>
          <a:chOff x="0" y="0"/>
          <a:chExt cx="0" cy="0"/>
        </a:xfrm>
      </p:grpSpPr>
      <p:sp>
        <p:nvSpPr>
          <p:cNvPr id="326" name="Google Shape;326;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7" name="Google Shape;327;p44"/>
          <p:cNvSpPr txBox="1"/>
          <p:nvPr>
            <p:ph idx="1" type="body"/>
          </p:nvPr>
        </p:nvSpPr>
        <p:spPr>
          <a:xfrm>
            <a:off x="770010" y="1446200"/>
            <a:ext cx="97455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The SQL query uses the </a:t>
            </a:r>
            <a:r>
              <a:rPr lang="en-US" sz="2100">
                <a:solidFill>
                  <a:srgbClr val="188038"/>
                </a:solidFill>
                <a:latin typeface="Roboto Mono"/>
                <a:ea typeface="Roboto Mono"/>
                <a:cs typeface="Roboto Mono"/>
                <a:sym typeface="Roboto Mono"/>
              </a:rPr>
              <a:t>COUNT()</a:t>
            </a:r>
            <a:r>
              <a:rPr lang="en-US" sz="2100">
                <a:solidFill>
                  <a:schemeClr val="dk1"/>
                </a:solidFill>
              </a:rPr>
              <a:t> function to tally the total number of missions in the dataset. By employing the </a:t>
            </a:r>
            <a:r>
              <a:rPr lang="en-US" sz="2100">
                <a:solidFill>
                  <a:srgbClr val="188038"/>
                </a:solidFill>
                <a:latin typeface="Roboto Mono"/>
                <a:ea typeface="Roboto Mono"/>
                <a:cs typeface="Roboto Mono"/>
                <a:sym typeface="Roboto Mono"/>
              </a:rPr>
              <a:t>GROUP BY</a:t>
            </a:r>
            <a:r>
              <a:rPr lang="en-US" sz="2100">
                <a:solidFill>
                  <a:schemeClr val="dk1"/>
                </a:solidFill>
              </a:rPr>
              <a:t> statement, the query groups the results based on the </a:t>
            </a:r>
            <a:r>
              <a:rPr lang="en-US" sz="2100">
                <a:solidFill>
                  <a:srgbClr val="188038"/>
                </a:solidFill>
                <a:latin typeface="Roboto Mono"/>
                <a:ea typeface="Roboto Mono"/>
                <a:cs typeface="Roboto Mono"/>
                <a:sym typeface="Roboto Mono"/>
              </a:rPr>
              <a:t>Mission_outcome</a:t>
            </a:r>
            <a:r>
              <a:rPr lang="en-US" sz="2100">
                <a:solidFill>
                  <a:schemeClr val="dk1"/>
                </a:solidFill>
              </a:rPr>
              <a:t> field, allowing for a summary of the total count for each outcome category (success and failure).</a:t>
            </a:r>
            <a:endParaRPr sz="2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According to the results, SpaceX has successfully completed nearly </a:t>
            </a:r>
            <a:r>
              <a:rPr b="1" lang="en-US" sz="2100">
                <a:solidFill>
                  <a:schemeClr val="dk1"/>
                </a:solidFill>
              </a:rPr>
              <a:t>99%</a:t>
            </a:r>
            <a:r>
              <a:rPr lang="en-US" sz="2100">
                <a:solidFill>
                  <a:schemeClr val="dk1"/>
                </a:solidFill>
              </a:rPr>
              <a:t> of its missions.</a:t>
            </a:r>
            <a:endParaRPr sz="2100">
              <a:solidFill>
                <a:schemeClr val="dk1"/>
              </a:solidFill>
            </a:endParaRPr>
          </a:p>
          <a:p>
            <a:pPr indent="0" lvl="0" marL="0" marR="0" rtl="0" algn="l">
              <a:lnSpc>
                <a:spcPct val="100000"/>
              </a:lnSpc>
              <a:spcBef>
                <a:spcPts val="1400"/>
              </a:spcBef>
              <a:spcAft>
                <a:spcPts val="0"/>
              </a:spcAft>
              <a:buNone/>
            </a:pPr>
            <a:r>
              <a:rPr lang="en-US" sz="2100"/>
              <a:t>The Query:</a:t>
            </a:r>
            <a:endParaRPr sz="2100"/>
          </a:p>
          <a:p>
            <a:pPr indent="0" lvl="0" marL="0" marR="0" rtl="0" algn="l">
              <a:lnSpc>
                <a:spcPct val="100000"/>
              </a:lnSpc>
              <a:spcBef>
                <a:spcPts val="1400"/>
              </a:spcBef>
              <a:spcAft>
                <a:spcPts val="0"/>
              </a:spcAft>
              <a:buNone/>
            </a:pPr>
            <a:r>
              <a:rPr lang="en-US" sz="2100"/>
              <a:t>	SELECT MISSION_OUTCOME,</a:t>
            </a:r>
            <a:endParaRPr sz="2100"/>
          </a:p>
          <a:p>
            <a:pPr indent="0" lvl="0" marL="0" marR="0" rtl="0" algn="l">
              <a:lnSpc>
                <a:spcPct val="100000"/>
              </a:lnSpc>
              <a:spcBef>
                <a:spcPts val="1400"/>
              </a:spcBef>
              <a:spcAft>
                <a:spcPts val="0"/>
              </a:spcAft>
              <a:buNone/>
            </a:pPr>
            <a:r>
              <a:rPr lang="en-US" sz="2100"/>
              <a:t>		COUNT(*) AS total_number</a:t>
            </a:r>
            <a:endParaRPr sz="2100"/>
          </a:p>
          <a:p>
            <a:pPr indent="0" lvl="0" marL="0" marR="0" rtl="0" algn="l">
              <a:lnSpc>
                <a:spcPct val="100000"/>
              </a:lnSpc>
              <a:spcBef>
                <a:spcPts val="1400"/>
              </a:spcBef>
              <a:spcAft>
                <a:spcPts val="0"/>
              </a:spcAft>
              <a:buNone/>
            </a:pPr>
            <a:r>
              <a:rPr lang="en-US" sz="2100"/>
              <a:t>	FROM SPACEXTBL</a:t>
            </a:r>
            <a:endParaRPr sz="2100"/>
          </a:p>
          <a:p>
            <a:pPr indent="0" lvl="0" marL="0" marR="0" rtl="0" algn="l">
              <a:lnSpc>
                <a:spcPct val="100000"/>
              </a:lnSpc>
              <a:spcBef>
                <a:spcPts val="1400"/>
              </a:spcBef>
              <a:spcAft>
                <a:spcPts val="0"/>
              </a:spcAft>
              <a:buNone/>
            </a:pPr>
            <a:r>
              <a:rPr lang="en-US" sz="2100"/>
              <a:t>	GROUP BY MISSION_OUTCOME</a:t>
            </a:r>
            <a:endParaRPr sz="2100"/>
          </a:p>
        </p:txBody>
      </p:sp>
      <p:sp>
        <p:nvSpPr>
          <p:cNvPr id="328" name="Google Shape;328;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29" name="Google Shape;329;p44"/>
          <p:cNvPicPr preferRelativeResize="0"/>
          <p:nvPr/>
        </p:nvPicPr>
        <p:blipFill>
          <a:blip r:embed="rId4">
            <a:alphaModFix/>
          </a:blip>
          <a:stretch>
            <a:fillRect/>
          </a:stretch>
        </p:blipFill>
        <p:spPr>
          <a:xfrm>
            <a:off x="6504050" y="3958638"/>
            <a:ext cx="4781550" cy="206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4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45"/>
          <p:cNvSpPr txBox="1"/>
          <p:nvPr>
            <p:ph idx="1" type="body"/>
          </p:nvPr>
        </p:nvSpPr>
        <p:spPr>
          <a:xfrm>
            <a:off x="417350" y="1517675"/>
            <a:ext cx="6437400" cy="4909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700">
                <a:solidFill>
                  <a:schemeClr val="dk1"/>
                </a:solidFill>
              </a:rPr>
              <a:t>The SQL query utilizes a subquery to first determine the maximum payload mass using the </a:t>
            </a:r>
            <a:r>
              <a:rPr lang="en-US" sz="1700">
                <a:solidFill>
                  <a:srgbClr val="188038"/>
                </a:solidFill>
                <a:latin typeface="Roboto Mono"/>
                <a:ea typeface="Roboto Mono"/>
                <a:cs typeface="Roboto Mono"/>
                <a:sym typeface="Roboto Mono"/>
              </a:rPr>
              <a:t>MAX()</a:t>
            </a:r>
            <a:r>
              <a:rPr lang="en-US" sz="1700">
                <a:solidFill>
                  <a:schemeClr val="dk1"/>
                </a:solidFill>
              </a:rPr>
              <a:t> function. The outer query then filters the dataset to find the names of the boosters that have achieved this maximum payload mass.</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According to the results, the booster version </a:t>
            </a:r>
            <a:r>
              <a:rPr b="1" lang="en-US" sz="1700">
                <a:solidFill>
                  <a:schemeClr val="dk1"/>
                </a:solidFill>
              </a:rPr>
              <a:t>F9 B5 B10xx.x</a:t>
            </a:r>
            <a:r>
              <a:rPr lang="en-US" sz="1700">
                <a:solidFill>
                  <a:schemeClr val="dk1"/>
                </a:solidFill>
              </a:rPr>
              <a:t> carried the maximum payload.</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The Query:</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	SELECT DISTINCT BOOSTER_VERSION, PAYLOAD_MASS_KG_</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	FROM SPACEXTBL</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	WHERE PAYLOAD_MASS_KG = (</a:t>
            </a:r>
            <a:endParaRPr sz="1700">
              <a:solidFill>
                <a:schemeClr val="dk1"/>
              </a:solidFill>
            </a:endParaRPr>
          </a:p>
          <a:p>
            <a:pPr indent="0" lvl="0" marL="0" rtl="0" algn="l">
              <a:lnSpc>
                <a:spcPct val="115000"/>
              </a:lnSpc>
              <a:spcBef>
                <a:spcPts val="1200"/>
              </a:spcBef>
              <a:spcAft>
                <a:spcPts val="0"/>
              </a:spcAft>
              <a:buNone/>
            </a:pPr>
            <a:r>
              <a:rPr lang="en-US" sz="1700">
                <a:solidFill>
                  <a:schemeClr val="dk1"/>
                </a:solidFill>
              </a:rPr>
              <a:t>		SELECT MAX(PAYLOAD_MASS_KG_)</a:t>
            </a:r>
            <a:endParaRPr sz="1700">
              <a:solidFill>
                <a:schemeClr val="dk1"/>
              </a:solidFill>
            </a:endParaRPr>
          </a:p>
          <a:p>
            <a:pPr indent="0" lvl="0" marL="0" rtl="0" algn="l">
              <a:lnSpc>
                <a:spcPct val="115000"/>
              </a:lnSpc>
              <a:spcBef>
                <a:spcPts val="1200"/>
              </a:spcBef>
              <a:spcAft>
                <a:spcPts val="1200"/>
              </a:spcAft>
              <a:buNone/>
            </a:pPr>
            <a:r>
              <a:rPr lang="en-US" sz="1700">
                <a:solidFill>
                  <a:schemeClr val="dk1"/>
                </a:solidFill>
              </a:rPr>
              <a:t>		FROM SPACEXTBL)</a:t>
            </a:r>
            <a:endParaRPr sz="1700">
              <a:solidFill>
                <a:schemeClr val="dk1"/>
              </a:solidFill>
            </a:endParaRPr>
          </a:p>
        </p:txBody>
      </p:sp>
      <p:sp>
        <p:nvSpPr>
          <p:cNvPr id="336" name="Google Shape;336;p4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37" name="Google Shape;337;p45"/>
          <p:cNvPicPr preferRelativeResize="0"/>
          <p:nvPr/>
        </p:nvPicPr>
        <p:blipFill>
          <a:blip r:embed="rId4">
            <a:alphaModFix/>
          </a:blip>
          <a:stretch>
            <a:fillRect/>
          </a:stretch>
        </p:blipFill>
        <p:spPr>
          <a:xfrm>
            <a:off x="7677450" y="1700712"/>
            <a:ext cx="3048000" cy="4543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46"/>
          <p:cNvSpPr txBox="1"/>
          <p:nvPr>
            <p:ph idx="1" type="body"/>
          </p:nvPr>
        </p:nvSpPr>
        <p:spPr>
          <a:xfrm>
            <a:off x="770000" y="1408275"/>
            <a:ext cx="10515600" cy="372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1400"/>
              </a:spcBef>
              <a:spcAft>
                <a:spcPts val="0"/>
              </a:spcAft>
              <a:buNone/>
            </a:pPr>
            <a:r>
              <a:rPr lang="en-US" sz="2100">
                <a:solidFill>
                  <a:schemeClr val="dk1"/>
                </a:solidFill>
              </a:rPr>
              <a:t>The SQL query filters the dataset to retrieve records where the </a:t>
            </a:r>
            <a:r>
              <a:rPr lang="en-US" sz="2100">
                <a:solidFill>
                  <a:srgbClr val="188038"/>
                </a:solidFill>
                <a:latin typeface="Roboto Mono"/>
                <a:ea typeface="Roboto Mono"/>
                <a:cs typeface="Roboto Mono"/>
                <a:sym typeface="Roboto Mono"/>
              </a:rPr>
              <a:t>Landing_outcome</a:t>
            </a:r>
            <a:r>
              <a:rPr lang="en-US" sz="2100">
                <a:solidFill>
                  <a:schemeClr val="dk1"/>
                </a:solidFill>
              </a:rPr>
              <a:t> is 'Failure (drone ship)'. The </a:t>
            </a:r>
            <a:r>
              <a:rPr lang="en-US" sz="2100">
                <a:solidFill>
                  <a:srgbClr val="188038"/>
                </a:solidFill>
                <a:latin typeface="Roboto Mono"/>
                <a:ea typeface="Roboto Mono"/>
                <a:cs typeface="Roboto Mono"/>
                <a:sym typeface="Roboto Mono"/>
              </a:rPr>
              <a:t>WHERE</a:t>
            </a:r>
            <a:r>
              <a:rPr lang="en-US" sz="2100">
                <a:solidFill>
                  <a:schemeClr val="dk1"/>
                </a:solidFill>
              </a:rPr>
              <a:t> clause also includes an additional condition to specify that the records must be from the year 2015. The </a:t>
            </a:r>
            <a:r>
              <a:rPr lang="en-US" sz="2100">
                <a:solidFill>
                  <a:srgbClr val="188038"/>
                </a:solidFill>
                <a:latin typeface="Roboto Mono"/>
                <a:ea typeface="Roboto Mono"/>
                <a:cs typeface="Roboto Mono"/>
                <a:sym typeface="Roboto Mono"/>
              </a:rPr>
              <a:t>AND</a:t>
            </a:r>
            <a:r>
              <a:rPr lang="en-US" sz="2100">
                <a:solidFill>
                  <a:schemeClr val="dk1"/>
                </a:solidFill>
              </a:rPr>
              <a:t> operator is used to combine these conditions.</a:t>
            </a:r>
            <a:endParaRPr sz="2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2100">
                <a:solidFill>
                  <a:schemeClr val="dk1"/>
                </a:solidFill>
              </a:rPr>
              <a:t>According to the results, there were </a:t>
            </a:r>
            <a:r>
              <a:rPr b="1" lang="en-US" sz="2100">
                <a:solidFill>
                  <a:schemeClr val="dk1"/>
                </a:solidFill>
              </a:rPr>
              <a:t>two landing failures on drone ships</a:t>
            </a:r>
            <a:r>
              <a:rPr lang="en-US" sz="2100">
                <a:solidFill>
                  <a:schemeClr val="dk1"/>
                </a:solidFill>
              </a:rPr>
              <a:t> in 2015.</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The Query:</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SELECT LANDING_OUTCOME, </a:t>
            </a:r>
            <a:endParaRPr sz="2100">
              <a:solidFill>
                <a:schemeClr val="dk1"/>
              </a:solidFill>
            </a:endParaRPr>
          </a:p>
          <a:p>
            <a:pPr indent="457200" lvl="0" marL="914400" marR="0" rtl="0" algn="l">
              <a:lnSpc>
                <a:spcPct val="100000"/>
              </a:lnSpc>
              <a:spcBef>
                <a:spcPts val="1400"/>
              </a:spcBef>
              <a:spcAft>
                <a:spcPts val="0"/>
              </a:spcAft>
              <a:buNone/>
            </a:pPr>
            <a:r>
              <a:rPr lang="en-US" sz="2100">
                <a:solidFill>
                  <a:schemeClr val="dk1"/>
                </a:solidFill>
              </a:rPr>
              <a:t>BOOSTER_VERSION, </a:t>
            </a:r>
            <a:endParaRPr sz="2100">
              <a:solidFill>
                <a:schemeClr val="dk1"/>
              </a:solidFill>
            </a:endParaRPr>
          </a:p>
          <a:p>
            <a:pPr indent="0" lvl="0" marL="1371600" marR="0" rtl="0" algn="l">
              <a:lnSpc>
                <a:spcPct val="100000"/>
              </a:lnSpc>
              <a:spcBef>
                <a:spcPts val="1400"/>
              </a:spcBef>
              <a:spcAft>
                <a:spcPts val="0"/>
              </a:spcAft>
              <a:buNone/>
            </a:pPr>
            <a:r>
              <a:rPr lang="en-US" sz="2100">
                <a:solidFill>
                  <a:schemeClr val="dk1"/>
                </a:solidFill>
              </a:rPr>
              <a:t>LAUNCH_SITE</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FROM SPACEXTBL</a:t>
            </a:r>
            <a:endParaRPr sz="2100">
              <a:solidFill>
                <a:schemeClr val="dk1"/>
              </a:solidFill>
            </a:endParaRPr>
          </a:p>
          <a:p>
            <a:pPr indent="0" lvl="0" marL="0" marR="0" rtl="0" algn="l">
              <a:lnSpc>
                <a:spcPct val="100000"/>
              </a:lnSpc>
              <a:spcBef>
                <a:spcPts val="1400"/>
              </a:spcBef>
              <a:spcAft>
                <a:spcPts val="0"/>
              </a:spcAft>
              <a:buNone/>
            </a:pPr>
            <a:r>
              <a:rPr lang="en-US" sz="2100">
                <a:solidFill>
                  <a:schemeClr val="dk1"/>
                </a:solidFill>
              </a:rPr>
              <a:t>	WHERE LANDING_OUTCOME = ‘Failure (drone ship)’ AND YEAR(DATE) = ‘2015’</a:t>
            </a:r>
            <a:endParaRPr sz="2100">
              <a:solidFill>
                <a:schemeClr val="dk1"/>
              </a:solidFill>
            </a:endParaRPr>
          </a:p>
        </p:txBody>
      </p:sp>
      <p:sp>
        <p:nvSpPr>
          <p:cNvPr id="344" name="Google Shape;344;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45" name="Google Shape;345;p46"/>
          <p:cNvPicPr preferRelativeResize="0"/>
          <p:nvPr/>
        </p:nvPicPr>
        <p:blipFill>
          <a:blip r:embed="rId4">
            <a:alphaModFix/>
          </a:blip>
          <a:stretch>
            <a:fillRect/>
          </a:stretch>
        </p:blipFill>
        <p:spPr>
          <a:xfrm>
            <a:off x="5812175" y="3504875"/>
            <a:ext cx="5279525" cy="17598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4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1" name="Google Shape;351;p47"/>
          <p:cNvSpPr txBox="1"/>
          <p:nvPr>
            <p:ph idx="1" type="body"/>
          </p:nvPr>
        </p:nvSpPr>
        <p:spPr>
          <a:xfrm>
            <a:off x="770000" y="1505025"/>
            <a:ext cx="7286400" cy="4671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500">
                <a:solidFill>
                  <a:schemeClr val="dk1"/>
                </a:solidFill>
              </a:rPr>
              <a:t>The SQL query filters the dataset using the </a:t>
            </a:r>
            <a:r>
              <a:rPr lang="en-US" sz="1500">
                <a:solidFill>
                  <a:srgbClr val="188038"/>
                </a:solidFill>
                <a:latin typeface="Roboto Mono"/>
                <a:ea typeface="Roboto Mono"/>
                <a:cs typeface="Roboto Mono"/>
                <a:sym typeface="Roboto Mono"/>
              </a:rPr>
              <a:t>WHERE</a:t>
            </a:r>
            <a:r>
              <a:rPr lang="en-US" sz="1500">
                <a:solidFill>
                  <a:schemeClr val="dk1"/>
                </a:solidFill>
              </a:rPr>
              <a:t> clause to include only records where the date falls between June 4, 2010, and March 20, 2017. The query then utilizes the </a:t>
            </a:r>
            <a:r>
              <a:rPr lang="en-US" sz="1500">
                <a:solidFill>
                  <a:srgbClr val="188038"/>
                </a:solidFill>
                <a:latin typeface="Roboto Mono"/>
                <a:ea typeface="Roboto Mono"/>
                <a:cs typeface="Roboto Mono"/>
                <a:sym typeface="Roboto Mono"/>
              </a:rPr>
              <a:t>COUNT()</a:t>
            </a:r>
            <a:r>
              <a:rPr lang="en-US" sz="1500">
                <a:solidFill>
                  <a:schemeClr val="dk1"/>
                </a:solidFill>
              </a:rPr>
              <a:t> function to tally the occurrences of each landing outcome. The </a:t>
            </a:r>
            <a:r>
              <a:rPr lang="en-US" sz="1500">
                <a:solidFill>
                  <a:srgbClr val="188038"/>
                </a:solidFill>
                <a:latin typeface="Roboto Mono"/>
                <a:ea typeface="Roboto Mono"/>
                <a:cs typeface="Roboto Mono"/>
                <a:sym typeface="Roboto Mono"/>
              </a:rPr>
              <a:t>GROUP BY</a:t>
            </a:r>
            <a:r>
              <a:rPr lang="en-US" sz="1500">
                <a:solidFill>
                  <a:schemeClr val="dk1"/>
                </a:solidFill>
              </a:rPr>
              <a:t> clause groups the results by the </a:t>
            </a:r>
            <a:r>
              <a:rPr lang="en-US" sz="1500">
                <a:solidFill>
                  <a:srgbClr val="188038"/>
                </a:solidFill>
                <a:latin typeface="Roboto Mono"/>
                <a:ea typeface="Roboto Mono"/>
                <a:cs typeface="Roboto Mono"/>
                <a:sym typeface="Roboto Mono"/>
              </a:rPr>
              <a:t>Landing_outcome</a:t>
            </a:r>
            <a:r>
              <a:rPr lang="en-US" sz="1500">
                <a:solidFill>
                  <a:schemeClr val="dk1"/>
                </a:solidFill>
              </a:rPr>
              <a:t>, while the </a:t>
            </a:r>
            <a:r>
              <a:rPr lang="en-US" sz="1500">
                <a:solidFill>
                  <a:srgbClr val="188038"/>
                </a:solidFill>
                <a:latin typeface="Roboto Mono"/>
                <a:ea typeface="Roboto Mono"/>
                <a:cs typeface="Roboto Mono"/>
                <a:sym typeface="Roboto Mono"/>
              </a:rPr>
              <a:t>ORDER BY</a:t>
            </a:r>
            <a:r>
              <a:rPr lang="en-US" sz="1500">
                <a:solidFill>
                  <a:schemeClr val="dk1"/>
                </a:solidFill>
              </a:rPr>
              <a:t> clause sorts the counts in descending order using the </a:t>
            </a:r>
            <a:r>
              <a:rPr lang="en-US" sz="1500">
                <a:solidFill>
                  <a:srgbClr val="188038"/>
                </a:solidFill>
                <a:latin typeface="Roboto Mono"/>
                <a:ea typeface="Roboto Mono"/>
                <a:cs typeface="Roboto Mono"/>
                <a:sym typeface="Roboto Mono"/>
              </a:rPr>
              <a:t>DESC</a:t>
            </a:r>
            <a:r>
              <a:rPr lang="en-US" sz="1500">
                <a:solidFill>
                  <a:schemeClr val="dk1"/>
                </a:solidFill>
              </a:rPr>
              <a:t> keyword.</a:t>
            </a:r>
            <a:endParaRPr sz="15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1"/>
                </a:solidFill>
              </a:rPr>
              <a:t>According to the results, the number of successes and failures between June 4, 2010, and March 20, 2017, was similar.</a:t>
            </a:r>
            <a:endParaRPr sz="1500">
              <a:solidFill>
                <a:schemeClr val="dk1"/>
              </a:solidFill>
            </a:endParaRPr>
          </a:p>
          <a:p>
            <a:pPr indent="0" lvl="0" marL="0" marR="0" rtl="0" algn="l">
              <a:lnSpc>
                <a:spcPct val="100000"/>
              </a:lnSpc>
              <a:spcBef>
                <a:spcPts val="1400"/>
              </a:spcBef>
              <a:spcAft>
                <a:spcPts val="0"/>
              </a:spcAft>
              <a:buNone/>
            </a:pPr>
            <a:r>
              <a:rPr lang="en-US" sz="1500"/>
              <a:t>The Query: </a:t>
            </a:r>
            <a:endParaRPr sz="1500"/>
          </a:p>
          <a:p>
            <a:pPr indent="0" lvl="0" marL="0" marR="0" rtl="0" algn="l">
              <a:lnSpc>
                <a:spcPct val="100000"/>
              </a:lnSpc>
              <a:spcBef>
                <a:spcPts val="1400"/>
              </a:spcBef>
              <a:spcAft>
                <a:spcPts val="0"/>
              </a:spcAft>
              <a:buNone/>
            </a:pPr>
            <a:r>
              <a:rPr lang="en-US" sz="1500"/>
              <a:t>	SELECT LANDING_OUTCOME,</a:t>
            </a:r>
            <a:endParaRPr sz="1500"/>
          </a:p>
          <a:p>
            <a:pPr indent="0" lvl="0" marL="0" marR="0" rtl="0" algn="l">
              <a:lnSpc>
                <a:spcPct val="100000"/>
              </a:lnSpc>
              <a:spcBef>
                <a:spcPts val="1400"/>
              </a:spcBef>
              <a:spcAft>
                <a:spcPts val="0"/>
              </a:spcAft>
              <a:buNone/>
            </a:pPr>
            <a:r>
              <a:rPr lang="en-US" sz="1500"/>
              <a:t>		COUNT(LANDING_OUTCOME) AS total_number</a:t>
            </a:r>
            <a:endParaRPr sz="1500"/>
          </a:p>
          <a:p>
            <a:pPr indent="0" lvl="0" marL="0" marR="0" rtl="0" algn="l">
              <a:lnSpc>
                <a:spcPct val="100000"/>
              </a:lnSpc>
              <a:spcBef>
                <a:spcPts val="1400"/>
              </a:spcBef>
              <a:spcAft>
                <a:spcPts val="0"/>
              </a:spcAft>
              <a:buNone/>
            </a:pPr>
            <a:r>
              <a:rPr lang="en-US" sz="1500"/>
              <a:t>	FROM SPACEXTBL</a:t>
            </a:r>
            <a:endParaRPr sz="1500"/>
          </a:p>
          <a:p>
            <a:pPr indent="0" lvl="0" marL="0" marR="0" rtl="0" algn="l">
              <a:lnSpc>
                <a:spcPct val="100000"/>
              </a:lnSpc>
              <a:spcBef>
                <a:spcPts val="1400"/>
              </a:spcBef>
              <a:spcAft>
                <a:spcPts val="0"/>
              </a:spcAft>
              <a:buNone/>
            </a:pPr>
            <a:r>
              <a:rPr lang="en-US" sz="1500"/>
              <a:t>	WHERE DATE BETWEEN ‘2010-06-04’ AND ‘2017-03-20’</a:t>
            </a:r>
            <a:endParaRPr sz="1500"/>
          </a:p>
          <a:p>
            <a:pPr indent="0" lvl="0" marL="0" marR="0" rtl="0" algn="l">
              <a:lnSpc>
                <a:spcPct val="100000"/>
              </a:lnSpc>
              <a:spcBef>
                <a:spcPts val="1400"/>
              </a:spcBef>
              <a:spcAft>
                <a:spcPts val="0"/>
              </a:spcAft>
              <a:buNone/>
            </a:pPr>
            <a:r>
              <a:rPr lang="en-US" sz="1500"/>
              <a:t>	GROUP BY LANDING_OUTCOME</a:t>
            </a:r>
            <a:endParaRPr sz="1500"/>
          </a:p>
          <a:p>
            <a:pPr indent="0" lvl="0" marL="0" marR="0" rtl="0" algn="l">
              <a:lnSpc>
                <a:spcPct val="100000"/>
              </a:lnSpc>
              <a:spcBef>
                <a:spcPts val="1400"/>
              </a:spcBef>
              <a:spcAft>
                <a:spcPts val="0"/>
              </a:spcAft>
              <a:buNone/>
            </a:pPr>
            <a:r>
              <a:rPr lang="en-US" sz="1500"/>
              <a:t>	ORDER BY total_number DESC</a:t>
            </a:r>
            <a:endParaRPr sz="1500"/>
          </a:p>
        </p:txBody>
      </p:sp>
      <p:sp>
        <p:nvSpPr>
          <p:cNvPr id="352" name="Google Shape;352;p4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53" name="Google Shape;353;p47"/>
          <p:cNvPicPr preferRelativeResize="0"/>
          <p:nvPr/>
        </p:nvPicPr>
        <p:blipFill>
          <a:blip r:embed="rId4">
            <a:alphaModFix/>
          </a:blip>
          <a:stretch>
            <a:fillRect/>
          </a:stretch>
        </p:blipFill>
        <p:spPr>
          <a:xfrm>
            <a:off x="8117213" y="1979150"/>
            <a:ext cx="3419475" cy="3886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7" name="Shape 357"/>
        <p:cNvGrpSpPr/>
        <p:nvPr/>
      </p:nvGrpSpPr>
      <p:grpSpPr>
        <a:xfrm>
          <a:off x="0" y="0"/>
          <a:ext cx="0" cy="0"/>
          <a:chOff x="0" y="0"/>
          <a:chExt cx="0" cy="0"/>
        </a:xfrm>
      </p:grpSpPr>
      <p:sp>
        <p:nvSpPr>
          <p:cNvPr id="358" name="Google Shape;358;p4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4" name="Google Shape;364;p49"/>
          <p:cNvSpPr txBox="1"/>
          <p:nvPr>
            <p:ph idx="1" type="body"/>
          </p:nvPr>
        </p:nvSpPr>
        <p:spPr>
          <a:xfrm>
            <a:off x="668825" y="4634775"/>
            <a:ext cx="10616700" cy="2434500"/>
          </a:xfrm>
          <a:prstGeom prst="rect">
            <a:avLst/>
          </a:prstGeom>
          <a:noFill/>
          <a:ln>
            <a:noFill/>
          </a:ln>
        </p:spPr>
        <p:txBody>
          <a:bodyPr anchorCtr="0" anchor="t" bIns="45700" lIns="91425" spcFirstLastPara="1" rIns="91425" wrap="square" tIns="45700">
            <a:normAutofit fontScale="40000" lnSpcReduction="20000"/>
          </a:bodyPr>
          <a:lstStyle/>
          <a:p>
            <a:pPr indent="0" lvl="0" marL="139700" marR="0" rtl="0" algn="l">
              <a:lnSpc>
                <a:spcPct val="100000"/>
              </a:lnSpc>
              <a:spcBef>
                <a:spcPts val="1400"/>
              </a:spcBef>
              <a:spcAft>
                <a:spcPts val="0"/>
              </a:spcAft>
              <a:buClr>
                <a:schemeClr val="dk1"/>
              </a:buClr>
              <a:buSzPts val="880"/>
              <a:buFont typeface="Arial"/>
              <a:buNone/>
            </a:pPr>
            <a:r>
              <a:t/>
            </a:r>
            <a:endParaRPr sz="100">
              <a:solidFill>
                <a:srgbClr val="292929"/>
              </a:solidFill>
              <a:latin typeface="Arial"/>
              <a:ea typeface="Arial"/>
              <a:cs typeface="Arial"/>
              <a:sym typeface="Arial"/>
            </a:endParaRPr>
          </a:p>
          <a:p>
            <a:pPr indent="-321636" lvl="0" marL="457200" rtl="0" algn="l">
              <a:lnSpc>
                <a:spcPct val="115000"/>
              </a:lnSpc>
              <a:spcBef>
                <a:spcPts val="1200"/>
              </a:spcBef>
              <a:spcAft>
                <a:spcPts val="0"/>
              </a:spcAft>
              <a:buClr>
                <a:schemeClr val="dk1"/>
              </a:buClr>
              <a:buSzPct val="100000"/>
              <a:buChar char="●"/>
            </a:pPr>
            <a:r>
              <a:rPr b="1" lang="en-US" sz="3662">
                <a:solidFill>
                  <a:schemeClr val="dk1"/>
                </a:solidFill>
              </a:rPr>
              <a:t>Launch Sites Overview</a:t>
            </a:r>
            <a:r>
              <a:rPr lang="en-US" sz="3662">
                <a:solidFill>
                  <a:schemeClr val="dk1"/>
                </a:solidFill>
              </a:rPr>
              <a:t>: The left map displays all SpaceX launch sites, while the right map confirms that all these sites are located within the United States. This highlights SpaceX's operational focus on domestic launches.</a:t>
            </a:r>
            <a:endParaRPr sz="3662">
              <a:solidFill>
                <a:schemeClr val="dk1"/>
              </a:solidFill>
            </a:endParaRPr>
          </a:p>
          <a:p>
            <a:pPr indent="-321636" lvl="0" marL="457200" rtl="0" algn="l">
              <a:lnSpc>
                <a:spcPct val="115000"/>
              </a:lnSpc>
              <a:spcBef>
                <a:spcPts val="0"/>
              </a:spcBef>
              <a:spcAft>
                <a:spcPts val="0"/>
              </a:spcAft>
              <a:buClr>
                <a:schemeClr val="dk1"/>
              </a:buClr>
              <a:buSzPct val="100000"/>
              <a:buChar char="●"/>
            </a:pPr>
            <a:r>
              <a:rPr b="1" lang="en-US" sz="3662">
                <a:solidFill>
                  <a:schemeClr val="dk1"/>
                </a:solidFill>
              </a:rPr>
              <a:t>Geographic Distribution</a:t>
            </a:r>
            <a:r>
              <a:rPr lang="en-US" sz="3662">
                <a:solidFill>
                  <a:schemeClr val="dk1"/>
                </a:solidFill>
              </a:rPr>
              <a:t>: Both maps illustrate that all launch sites are situated near the coast. This coastal positioning is significant for several reasons:</a:t>
            </a:r>
            <a:endParaRPr sz="3662">
              <a:solidFill>
                <a:schemeClr val="dk1"/>
              </a:solidFill>
            </a:endParaRPr>
          </a:p>
          <a:p>
            <a:pPr indent="-321636" lvl="1" marL="914400" rtl="0" algn="l">
              <a:lnSpc>
                <a:spcPct val="115000"/>
              </a:lnSpc>
              <a:spcBef>
                <a:spcPts val="0"/>
              </a:spcBef>
              <a:spcAft>
                <a:spcPts val="0"/>
              </a:spcAft>
              <a:buClr>
                <a:schemeClr val="dk1"/>
              </a:buClr>
              <a:buSzPct val="100000"/>
              <a:buChar char="○"/>
            </a:pPr>
            <a:r>
              <a:rPr b="1" lang="en-US" sz="3662">
                <a:solidFill>
                  <a:schemeClr val="dk1"/>
                </a:solidFill>
              </a:rPr>
              <a:t>Safety</a:t>
            </a:r>
            <a:r>
              <a:rPr lang="en-US" sz="3662">
                <a:solidFill>
                  <a:schemeClr val="dk1"/>
                </a:solidFill>
              </a:rPr>
              <a:t>: Launching from coastal areas reduces the risk to populated regions in the event of a launch failure, as rockets can ascend over open water.</a:t>
            </a:r>
            <a:endParaRPr sz="3662">
              <a:solidFill>
                <a:schemeClr val="dk1"/>
              </a:solidFill>
            </a:endParaRPr>
          </a:p>
          <a:p>
            <a:pPr indent="-321636" lvl="1" marL="914400" rtl="0" algn="l">
              <a:lnSpc>
                <a:spcPct val="115000"/>
              </a:lnSpc>
              <a:spcBef>
                <a:spcPts val="0"/>
              </a:spcBef>
              <a:spcAft>
                <a:spcPts val="0"/>
              </a:spcAft>
              <a:buClr>
                <a:schemeClr val="dk1"/>
              </a:buClr>
              <a:buSzPct val="100000"/>
              <a:buChar char="○"/>
            </a:pPr>
            <a:r>
              <a:rPr b="1" lang="en-US" sz="3662">
                <a:solidFill>
                  <a:schemeClr val="dk1"/>
                </a:solidFill>
              </a:rPr>
              <a:t>Range</a:t>
            </a:r>
            <a:r>
              <a:rPr lang="en-US" sz="3662">
                <a:solidFill>
                  <a:schemeClr val="dk1"/>
                </a:solidFill>
              </a:rPr>
              <a:t>: Coastal sites allow for a broader range of launch trajectories, enabling missions to various orbits and destinations without overflying land.</a:t>
            </a:r>
            <a:endParaRPr sz="3662">
              <a:solidFill>
                <a:schemeClr val="dk1"/>
              </a:solidFill>
            </a:endParaRPr>
          </a:p>
          <a:p>
            <a:pPr indent="0" lvl="0" marL="0" marR="0" rtl="0" algn="l">
              <a:lnSpc>
                <a:spcPct val="100000"/>
              </a:lnSpc>
              <a:spcBef>
                <a:spcPts val="1400"/>
              </a:spcBef>
              <a:spcAft>
                <a:spcPts val="0"/>
              </a:spcAft>
              <a:buNone/>
            </a:pPr>
            <a:r>
              <a:t/>
            </a:r>
            <a:endParaRPr sz="1200"/>
          </a:p>
          <a:p>
            <a:pPr indent="-50800" lvl="0" marL="228600" marR="0" rtl="0" algn="l">
              <a:lnSpc>
                <a:spcPct val="90000"/>
              </a:lnSpc>
              <a:spcBef>
                <a:spcPts val="1000"/>
              </a:spcBef>
              <a:spcAft>
                <a:spcPts val="0"/>
              </a:spcAft>
              <a:buClr>
                <a:schemeClr val="dk1"/>
              </a:buClr>
              <a:buSzPct val="116666"/>
              <a:buFont typeface="Arial"/>
              <a:buNone/>
            </a:pPr>
            <a:r>
              <a:t/>
            </a:r>
            <a:endParaRPr sz="2400">
              <a:solidFill>
                <a:schemeClr val="dk1"/>
              </a:solidFill>
              <a:latin typeface="Calibri"/>
              <a:ea typeface="Calibri"/>
              <a:cs typeface="Calibri"/>
              <a:sym typeface="Calibri"/>
            </a:endParaRPr>
          </a:p>
        </p:txBody>
      </p:sp>
      <p:sp>
        <p:nvSpPr>
          <p:cNvPr id="365" name="Google Shape;365;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Locations</a:t>
            </a:r>
            <a:endParaRPr/>
          </a:p>
        </p:txBody>
      </p:sp>
      <p:pic>
        <p:nvPicPr>
          <p:cNvPr id="366" name="Google Shape;366;p49"/>
          <p:cNvPicPr preferRelativeResize="0"/>
          <p:nvPr/>
        </p:nvPicPr>
        <p:blipFill>
          <a:blip r:embed="rId4">
            <a:alphaModFix/>
          </a:blip>
          <a:stretch>
            <a:fillRect/>
          </a:stretch>
        </p:blipFill>
        <p:spPr>
          <a:xfrm>
            <a:off x="668825" y="1292800"/>
            <a:ext cx="5658161" cy="3493750"/>
          </a:xfrm>
          <a:prstGeom prst="rect">
            <a:avLst/>
          </a:prstGeom>
          <a:noFill/>
          <a:ln>
            <a:noFill/>
          </a:ln>
        </p:spPr>
      </p:pic>
      <p:pic>
        <p:nvPicPr>
          <p:cNvPr id="367" name="Google Shape;367;p49"/>
          <p:cNvPicPr preferRelativeResize="0"/>
          <p:nvPr/>
        </p:nvPicPr>
        <p:blipFill>
          <a:blip r:embed="rId5">
            <a:alphaModFix/>
          </a:blip>
          <a:stretch>
            <a:fillRect/>
          </a:stretch>
        </p:blipFill>
        <p:spPr>
          <a:xfrm>
            <a:off x="6326975" y="1822400"/>
            <a:ext cx="5274825" cy="243454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2&gt;</a:t>
            </a:r>
            <a:endParaRPr/>
          </a:p>
        </p:txBody>
      </p:sp>
      <p:pic>
        <p:nvPicPr>
          <p:cNvPr id="374" name="Google Shape;374;p50"/>
          <p:cNvPicPr preferRelativeResize="0"/>
          <p:nvPr/>
        </p:nvPicPr>
        <p:blipFill>
          <a:blip r:embed="rId4">
            <a:alphaModFix/>
          </a:blip>
          <a:stretch>
            <a:fillRect/>
          </a:stretch>
        </p:blipFill>
        <p:spPr>
          <a:xfrm>
            <a:off x="4311225" y="1644825"/>
            <a:ext cx="7146750" cy="4299400"/>
          </a:xfrm>
          <a:prstGeom prst="rect">
            <a:avLst/>
          </a:prstGeom>
          <a:noFill/>
          <a:ln>
            <a:noFill/>
          </a:ln>
        </p:spPr>
      </p:pic>
      <p:pic>
        <p:nvPicPr>
          <p:cNvPr id="375" name="Google Shape;375;p50"/>
          <p:cNvPicPr preferRelativeResize="0"/>
          <p:nvPr/>
        </p:nvPicPr>
        <p:blipFill>
          <a:blip r:embed="rId5">
            <a:alphaModFix/>
          </a:blip>
          <a:stretch>
            <a:fillRect/>
          </a:stretch>
        </p:blipFill>
        <p:spPr>
          <a:xfrm>
            <a:off x="433100" y="1644813"/>
            <a:ext cx="3878125" cy="2723400"/>
          </a:xfrm>
          <a:prstGeom prst="rect">
            <a:avLst/>
          </a:prstGeom>
          <a:noFill/>
          <a:ln>
            <a:noFill/>
          </a:ln>
        </p:spPr>
      </p:pic>
      <p:sp>
        <p:nvSpPr>
          <p:cNvPr id="376" name="Google Shape;376;p50"/>
          <p:cNvSpPr txBox="1"/>
          <p:nvPr/>
        </p:nvSpPr>
        <p:spPr>
          <a:xfrm>
            <a:off x="543825" y="4502450"/>
            <a:ext cx="3503400" cy="15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t>Successful Landing is in </a:t>
            </a:r>
            <a:r>
              <a:rPr lang="en-US" sz="2200">
                <a:solidFill>
                  <a:srgbClr val="188038"/>
                </a:solidFill>
              </a:rPr>
              <a:t>Green</a:t>
            </a:r>
            <a:endParaRPr sz="2200">
              <a:solidFill>
                <a:srgbClr val="188038"/>
              </a:solidFill>
            </a:endParaRPr>
          </a:p>
          <a:p>
            <a:pPr indent="0" lvl="0" marL="0" rtl="0" algn="l">
              <a:spcBef>
                <a:spcPts val="0"/>
              </a:spcBef>
              <a:spcAft>
                <a:spcPts val="0"/>
              </a:spcAft>
              <a:buNone/>
            </a:pPr>
            <a:r>
              <a:rPr lang="en-US" sz="2200"/>
              <a:t>Failed Landing is in </a:t>
            </a:r>
            <a:r>
              <a:rPr lang="en-US" sz="2200">
                <a:solidFill>
                  <a:srgbClr val="FF0000"/>
                </a:solidFill>
              </a:rPr>
              <a:t>Red</a:t>
            </a:r>
            <a:endParaRPr sz="2500">
              <a:solidFill>
                <a:srgbClr val="FF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51"/>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5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7" name="Google Shape;387;p52"/>
          <p:cNvSpPr txBox="1"/>
          <p:nvPr>
            <p:ph idx="1" type="body"/>
          </p:nvPr>
        </p:nvSpPr>
        <p:spPr>
          <a:xfrm>
            <a:off x="770004" y="1787700"/>
            <a:ext cx="56928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Explanation of Important Elements and Findings: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en-US" sz="1600">
                <a:solidFill>
                  <a:schemeClr val="dk1"/>
                </a:solidFill>
              </a:rPr>
              <a:t>KSLC-39A Success</a:t>
            </a:r>
            <a:r>
              <a:rPr lang="en-US" sz="1600">
                <a:solidFill>
                  <a:schemeClr val="dk1"/>
                </a:solidFill>
              </a:rPr>
              <a:t>: The screenshot shows that </a:t>
            </a:r>
            <a:r>
              <a:rPr b="1" lang="en-US" sz="1600">
                <a:solidFill>
                  <a:schemeClr val="dk1"/>
                </a:solidFill>
              </a:rPr>
              <a:t>KSLC-39A</a:t>
            </a:r>
            <a:r>
              <a:rPr lang="en-US" sz="1600">
                <a:solidFill>
                  <a:schemeClr val="dk1"/>
                </a:solidFill>
              </a:rPr>
              <a:t> has the highest number of successful launches among all SpaceX sites, indicating its reliability.</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VAFB SLC-4E Performance</a:t>
            </a:r>
            <a:r>
              <a:rPr lang="en-US" sz="1600">
                <a:solidFill>
                  <a:schemeClr val="dk1"/>
                </a:solidFill>
              </a:rPr>
              <a:t>: </a:t>
            </a:r>
            <a:r>
              <a:rPr b="1" lang="en-US" sz="1600">
                <a:solidFill>
                  <a:schemeClr val="dk1"/>
                </a:solidFill>
              </a:rPr>
              <a:t>VAFB SLC-4E</a:t>
            </a:r>
            <a:r>
              <a:rPr lang="en-US" sz="1600">
                <a:solidFill>
                  <a:schemeClr val="dk1"/>
                </a:solidFill>
              </a:rPr>
              <a:t> records the fewest successful launches, which may be due to:</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Small Data Sample</a:t>
            </a:r>
            <a:r>
              <a:rPr lang="en-US" sz="1600">
                <a:solidFill>
                  <a:schemeClr val="dk1"/>
                </a:solidFill>
              </a:rPr>
              <a:t>: Limited launches can skew results.</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b="1" lang="en-US" sz="1600">
                <a:solidFill>
                  <a:schemeClr val="dk1"/>
                </a:solidFill>
              </a:rPr>
              <a:t>Geographic Challenges</a:t>
            </a:r>
            <a:r>
              <a:rPr lang="en-US" sz="1600">
                <a:solidFill>
                  <a:schemeClr val="dk1"/>
                </a:solidFill>
              </a:rPr>
              <a:t>: Being the only California site, VAFB may face unique difficulties, such as weather and airspace restrictions, that affect launch success compared to east coast sites.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en-US" sz="1600">
                <a:solidFill>
                  <a:schemeClr val="dk1"/>
                </a:solidFill>
              </a:rPr>
              <a:t>Future Implications</a:t>
            </a:r>
            <a:r>
              <a:rPr lang="en-US" sz="1600">
                <a:solidFill>
                  <a:schemeClr val="dk1"/>
                </a:solidFill>
              </a:rPr>
              <a:t>: Analyzing launch site performance can guide future operational strategies to enhance success rates.</a:t>
            </a:r>
            <a:endParaRPr sz="2700">
              <a:solidFill>
                <a:srgbClr val="292929"/>
              </a:solidFill>
            </a:endParaRPr>
          </a:p>
        </p:txBody>
      </p:sp>
      <p:sp>
        <p:nvSpPr>
          <p:cNvPr id="388" name="Google Shape;388;p5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rPr>
              <a:t>Total Success Launches By all sites</a:t>
            </a:r>
            <a:endParaRPr/>
          </a:p>
        </p:txBody>
      </p:sp>
      <p:pic>
        <p:nvPicPr>
          <p:cNvPr id="389" name="Google Shape;389;p52"/>
          <p:cNvPicPr preferRelativeResize="0"/>
          <p:nvPr/>
        </p:nvPicPr>
        <p:blipFill>
          <a:blip r:embed="rId4">
            <a:alphaModFix/>
          </a:blip>
          <a:stretch>
            <a:fillRect/>
          </a:stretch>
        </p:blipFill>
        <p:spPr>
          <a:xfrm>
            <a:off x="6716399" y="1787700"/>
            <a:ext cx="5169082" cy="38402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5" name="Google Shape;395;p53"/>
          <p:cNvSpPr txBox="1"/>
          <p:nvPr>
            <p:ph idx="1" type="body"/>
          </p:nvPr>
        </p:nvSpPr>
        <p:spPr>
          <a:xfrm>
            <a:off x="734025" y="1825625"/>
            <a:ext cx="6108300" cy="4351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900">
                <a:solidFill>
                  <a:schemeClr val="dk1"/>
                </a:solidFill>
              </a:rPr>
              <a:t>Explanation of Important Elements and Findings:</a:t>
            </a:r>
            <a:endParaRPr b="1" sz="1900">
              <a:solidFill>
                <a:schemeClr val="dk1"/>
              </a:solidFill>
            </a:endParaRPr>
          </a:p>
          <a:p>
            <a:pPr indent="-349250" lvl="0" marL="457200" rtl="0" algn="l">
              <a:lnSpc>
                <a:spcPct val="115000"/>
              </a:lnSpc>
              <a:spcBef>
                <a:spcPts val="1200"/>
              </a:spcBef>
              <a:spcAft>
                <a:spcPts val="0"/>
              </a:spcAft>
              <a:buClr>
                <a:schemeClr val="dk1"/>
              </a:buClr>
              <a:buSzPts val="1900"/>
              <a:buChar char="●"/>
            </a:pPr>
            <a:r>
              <a:rPr b="1" lang="en-US" sz="1900">
                <a:solidFill>
                  <a:schemeClr val="dk1"/>
                </a:solidFill>
              </a:rPr>
              <a:t>KSLC-39A Performance</a:t>
            </a:r>
            <a:r>
              <a:rPr lang="en-US" sz="1900">
                <a:solidFill>
                  <a:schemeClr val="dk1"/>
                </a:solidFill>
              </a:rPr>
              <a:t>: The screenshot indicates that </a:t>
            </a:r>
            <a:r>
              <a:rPr b="1" lang="en-US" sz="1900">
                <a:solidFill>
                  <a:schemeClr val="dk1"/>
                </a:solidFill>
              </a:rPr>
              <a:t>KSLC-39A</a:t>
            </a:r>
            <a:r>
              <a:rPr lang="en-US" sz="1900">
                <a:solidFill>
                  <a:schemeClr val="dk1"/>
                </a:solidFill>
              </a:rPr>
              <a:t> has the highest landing success rate among SpaceX launch sites, achieving </a:t>
            </a:r>
            <a:r>
              <a:rPr b="1" lang="en-US" sz="1900">
                <a:solidFill>
                  <a:schemeClr val="dk1"/>
                </a:solidFill>
              </a:rPr>
              <a:t>10 successful landings</a:t>
            </a:r>
            <a:r>
              <a:rPr lang="en-US" sz="1900">
                <a:solidFill>
                  <a:schemeClr val="dk1"/>
                </a:solidFill>
              </a:rPr>
              <a:t> (76.9%) and </a:t>
            </a:r>
            <a:r>
              <a:rPr b="1" lang="en-US" sz="1900">
                <a:solidFill>
                  <a:schemeClr val="dk1"/>
                </a:solidFill>
              </a:rPr>
              <a:t>3 failures</a:t>
            </a:r>
            <a:r>
              <a:rPr lang="en-US" sz="1900">
                <a:solidFill>
                  <a:schemeClr val="dk1"/>
                </a:solidFill>
              </a:rPr>
              <a:t> (23.1%).</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b="1" lang="en-US" sz="1900">
                <a:solidFill>
                  <a:schemeClr val="dk1"/>
                </a:solidFill>
              </a:rPr>
              <a:t>Success Rate Implications</a:t>
            </a:r>
            <a:r>
              <a:rPr lang="en-US" sz="1900">
                <a:solidFill>
                  <a:schemeClr val="dk1"/>
                </a:solidFill>
              </a:rPr>
              <a:t>: This high success rate highlights KSLC-39A's reliability as a launch site, suggesting effective operational practices and favorable conditions contributing to successful landings.</a:t>
            </a:r>
            <a:endParaRPr sz="1900">
              <a:solidFill>
                <a:schemeClr val="dk1"/>
              </a:solidFill>
            </a:endParaRPr>
          </a:p>
          <a:p>
            <a:pPr indent="0" lvl="0" marL="0" marR="0" rtl="0" algn="l">
              <a:lnSpc>
                <a:spcPct val="100000"/>
              </a:lnSpc>
              <a:spcBef>
                <a:spcPts val="1400"/>
              </a:spcBef>
              <a:spcAft>
                <a:spcPts val="0"/>
              </a:spcAft>
              <a:buNone/>
            </a:pPr>
            <a:r>
              <a:t/>
            </a:r>
            <a:endParaRPr sz="2800">
              <a:solidFill>
                <a:schemeClr val="dk1"/>
              </a:solidFill>
              <a:latin typeface="Calibri"/>
              <a:ea typeface="Calibri"/>
              <a:cs typeface="Calibri"/>
              <a:sym typeface="Calibri"/>
            </a:endParaRPr>
          </a:p>
        </p:txBody>
      </p:sp>
      <p:sp>
        <p:nvSpPr>
          <p:cNvPr id="396" name="Google Shape;396;p5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Launch Site with Best Launch Success Ratio</a:t>
            </a:r>
            <a:endParaRPr/>
          </a:p>
        </p:txBody>
      </p:sp>
      <p:pic>
        <p:nvPicPr>
          <p:cNvPr id="397" name="Google Shape;397;p53"/>
          <p:cNvPicPr preferRelativeResize="0"/>
          <p:nvPr/>
        </p:nvPicPr>
        <p:blipFill>
          <a:blip r:embed="rId4">
            <a:alphaModFix/>
          </a:blip>
          <a:stretch>
            <a:fillRect/>
          </a:stretch>
        </p:blipFill>
        <p:spPr>
          <a:xfrm>
            <a:off x="6980375" y="1948350"/>
            <a:ext cx="4840524" cy="3616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75" y="1348675"/>
            <a:ext cx="10530000" cy="50784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sz="2200">
              <a:solidFill>
                <a:srgbClr val="292929"/>
              </a:solidFill>
              <a:latin typeface="Arial"/>
              <a:ea typeface="Arial"/>
              <a:cs typeface="Arial"/>
              <a:sym typeface="Arial"/>
            </a:endParaRPr>
          </a:p>
          <a:p>
            <a:pPr indent="457200" lvl="0" marL="0" rtl="0" algn="l">
              <a:lnSpc>
                <a:spcPct val="115000"/>
              </a:lnSpc>
              <a:spcBef>
                <a:spcPts val="1200"/>
              </a:spcBef>
              <a:spcAft>
                <a:spcPts val="0"/>
              </a:spcAft>
              <a:buNone/>
            </a:pPr>
            <a:r>
              <a:rPr lang="en-US" sz="1900">
                <a:solidFill>
                  <a:srgbClr val="292929"/>
                </a:solidFill>
              </a:rPr>
              <a:t>The era of commercial space travel has arrived, with companies like SpaceX leading the way in making space exploration more affordable. SpaceX's Falcon 9 rocket is priced at $62 million per launch, significantly lower than competitors, whose costs often exceed $165 million. This cost efficiency is largely due to SpaceX's ability to reuse the first stage of the Falcon 9.</a:t>
            </a:r>
            <a:endParaRPr sz="1900">
              <a:solidFill>
                <a:srgbClr val="292929"/>
              </a:solidFill>
            </a:endParaRPr>
          </a:p>
          <a:p>
            <a:pPr indent="457200" lvl="0" marL="0" rtl="0" algn="l">
              <a:lnSpc>
                <a:spcPct val="115000"/>
              </a:lnSpc>
              <a:spcBef>
                <a:spcPts val="1200"/>
              </a:spcBef>
              <a:spcAft>
                <a:spcPts val="0"/>
              </a:spcAft>
              <a:buNone/>
            </a:pPr>
            <a:r>
              <a:rPr lang="en-US" sz="1900">
                <a:solidFill>
                  <a:srgbClr val="292929"/>
                </a:solidFill>
              </a:rPr>
              <a:t>This project aims to predict the likelihood of a successful landing for the Falcon 9's first stage. Understanding this outcome is essential for determining launch costs and for potential competitors looking to bid against SpaceX.</a:t>
            </a:r>
            <a:endParaRPr sz="2200">
              <a:solidFill>
                <a:srgbClr val="292929"/>
              </a:solidFill>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sz="2200">
              <a:solidFill>
                <a:srgbClr val="292929"/>
              </a:solidFill>
              <a:latin typeface="Arial"/>
              <a:ea typeface="Arial"/>
              <a:cs typeface="Arial"/>
              <a:sym typeface="Arial"/>
            </a:endParaRPr>
          </a:p>
          <a:p>
            <a:pPr indent="-349250" lvl="1" marL="914400" rtl="0" algn="l">
              <a:lnSpc>
                <a:spcPct val="90000"/>
              </a:lnSpc>
              <a:spcBef>
                <a:spcPts val="1400"/>
              </a:spcBef>
              <a:spcAft>
                <a:spcPts val="0"/>
              </a:spcAft>
              <a:buClr>
                <a:srgbClr val="292929"/>
              </a:buClr>
              <a:buSzPts val="1900"/>
              <a:buChar char="○"/>
            </a:pPr>
            <a:r>
              <a:rPr lang="en-US" sz="1900">
                <a:solidFill>
                  <a:srgbClr val="292929"/>
                </a:solidFill>
              </a:rPr>
              <a:t>What correlations exist between rocket variables and the successful landing rate of the Falcon 9's first stage?</a:t>
            </a:r>
            <a:endParaRPr sz="1900">
              <a:solidFill>
                <a:srgbClr val="292929"/>
              </a:solidFill>
            </a:endParaRPr>
          </a:p>
          <a:p>
            <a:pPr indent="-349250" lvl="1" marL="914400" rtl="0" algn="l">
              <a:lnSpc>
                <a:spcPct val="90000"/>
              </a:lnSpc>
              <a:spcBef>
                <a:spcPts val="1400"/>
              </a:spcBef>
              <a:spcAft>
                <a:spcPts val="0"/>
              </a:spcAft>
              <a:buClr>
                <a:srgbClr val="292929"/>
              </a:buClr>
              <a:buSzPts val="1900"/>
              <a:buChar char="○"/>
            </a:pPr>
            <a:r>
              <a:rPr lang="en-US" sz="1900">
                <a:solidFill>
                  <a:srgbClr val="292929"/>
                </a:solidFill>
              </a:rPr>
              <a:t>What conditions optimize the chances of achieving the highest successful landing rate?</a:t>
            </a:r>
            <a:endParaRPr sz="19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3" name="Google Shape;403;p5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lnSpcReduction="20000"/>
          </a:bodyPr>
          <a:lstStyle/>
          <a:p>
            <a:pPr indent="0" lvl="0" marL="0" marR="0" rtl="0" algn="l">
              <a:lnSpc>
                <a:spcPct val="90000"/>
              </a:lnSpc>
              <a:spcBef>
                <a:spcPts val="0"/>
              </a:spcBef>
              <a:spcAft>
                <a:spcPts val="0"/>
              </a:spcAft>
              <a:buClr>
                <a:srgbClr val="0B49CB"/>
              </a:buClr>
              <a:buSzPts val="4000"/>
              <a:buFont typeface="Arial"/>
              <a:buNone/>
            </a:pPr>
            <a:r>
              <a:rPr lang="en-US" sz="4000">
                <a:solidFill>
                  <a:srgbClr val="0B49CB"/>
                </a:solidFill>
              </a:rPr>
              <a:t>Payload and Launch Outcome Scatter Plot</a:t>
            </a:r>
            <a:endParaRPr/>
          </a:p>
        </p:txBody>
      </p:sp>
      <p:pic>
        <p:nvPicPr>
          <p:cNvPr id="404" name="Google Shape;404;p54"/>
          <p:cNvPicPr preferRelativeResize="0"/>
          <p:nvPr/>
        </p:nvPicPr>
        <p:blipFill>
          <a:blip r:embed="rId4">
            <a:alphaModFix/>
          </a:blip>
          <a:stretch>
            <a:fillRect/>
          </a:stretch>
        </p:blipFill>
        <p:spPr>
          <a:xfrm>
            <a:off x="946213" y="1290674"/>
            <a:ext cx="10163175" cy="3981450"/>
          </a:xfrm>
          <a:prstGeom prst="rect">
            <a:avLst/>
          </a:prstGeom>
          <a:noFill/>
          <a:ln>
            <a:noFill/>
          </a:ln>
        </p:spPr>
      </p:pic>
      <p:sp>
        <p:nvSpPr>
          <p:cNvPr id="405" name="Google Shape;405;p54"/>
          <p:cNvSpPr txBox="1"/>
          <p:nvPr/>
        </p:nvSpPr>
        <p:spPr>
          <a:xfrm>
            <a:off x="1087675" y="5526875"/>
            <a:ext cx="9523500" cy="70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600">
                <a:solidFill>
                  <a:schemeClr val="dk1"/>
                </a:solidFill>
              </a:rPr>
              <a:t>Launch Success Rates by Payload Weight</a:t>
            </a:r>
            <a:r>
              <a:rPr lang="en-US" sz="1600">
                <a:solidFill>
                  <a:schemeClr val="dk1"/>
                </a:solidFill>
              </a:rPr>
              <a:t>: The figures indicate that the </a:t>
            </a:r>
            <a:r>
              <a:rPr b="1" lang="en-US" sz="1600">
                <a:solidFill>
                  <a:schemeClr val="dk1"/>
                </a:solidFill>
              </a:rPr>
              <a:t>launch success rate (class 1)</a:t>
            </a:r>
            <a:r>
              <a:rPr lang="en-US" sz="1600">
                <a:solidFill>
                  <a:schemeClr val="dk1"/>
                </a:solidFill>
              </a:rPr>
              <a:t> is significantly higher for </a:t>
            </a:r>
            <a:r>
              <a:rPr b="1" lang="en-US" sz="1600">
                <a:solidFill>
                  <a:schemeClr val="dk1"/>
                </a:solidFill>
              </a:rPr>
              <a:t>low-weight payloads (0-5000 kg)</a:t>
            </a:r>
            <a:r>
              <a:rPr lang="en-US" sz="1600">
                <a:solidFill>
                  <a:schemeClr val="dk1"/>
                </a:solidFill>
              </a:rPr>
              <a:t> compared to </a:t>
            </a:r>
            <a:r>
              <a:rPr b="1" lang="en-US" sz="1600">
                <a:solidFill>
                  <a:schemeClr val="dk1"/>
                </a:solidFill>
              </a:rPr>
              <a:t>heavy-weight payloads (5000-10000 kg)</a:t>
            </a:r>
            <a:r>
              <a:rPr lang="en-US" sz="1600">
                <a:solidFill>
                  <a:schemeClr val="dk1"/>
                </a:solidFill>
              </a:rPr>
              <a:t>.</a:t>
            </a:r>
            <a:endParaRPr sz="1600">
              <a:solidFill>
                <a:schemeClr val="dk1"/>
              </a:solidFill>
            </a:endParaRPr>
          </a:p>
          <a:p>
            <a:pPr indent="0" lvl="0" marL="0" rtl="0" algn="l">
              <a:spcBef>
                <a:spcPts val="0"/>
              </a:spcBef>
              <a:spcAft>
                <a:spcPts val="0"/>
              </a:spcAft>
              <a:buNone/>
            </a:pPr>
            <a:r>
              <a:t/>
            </a:r>
            <a:endParaRPr sz="1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55"/>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56"/>
          <p:cNvSpPr txBox="1"/>
          <p:nvPr>
            <p:ph idx="1" type="body"/>
          </p:nvPr>
        </p:nvSpPr>
        <p:spPr>
          <a:xfrm>
            <a:off x="770010" y="2082114"/>
            <a:ext cx="5325989" cy="3811588"/>
          </a:xfrm>
          <a:prstGeom prst="rect">
            <a:avLst/>
          </a:prstGeom>
          <a:noFill/>
          <a:ln>
            <a:noFill/>
          </a:ln>
        </p:spPr>
        <p:txBody>
          <a:bodyPr anchorCtr="0" anchor="t" bIns="45700" lIns="91425" spcFirstLastPara="1" rIns="91425" wrap="square" tIns="45700">
            <a:normAutofit/>
          </a:bodyPr>
          <a:lstStyle/>
          <a:p>
            <a:pPr indent="0" lvl="0" marL="0" rtl="0" algn="l">
              <a:spcBef>
                <a:spcPts val="1400"/>
              </a:spcBef>
              <a:spcAft>
                <a:spcPts val="0"/>
              </a:spcAft>
              <a:buClr>
                <a:schemeClr val="dk1"/>
              </a:buClr>
              <a:buSzPts val="1100"/>
              <a:buFont typeface="Arial"/>
              <a:buNone/>
            </a:pPr>
            <a:r>
              <a:rPr b="1" lang="en-US" sz="2100">
                <a:solidFill>
                  <a:schemeClr val="dk1"/>
                </a:solidFill>
              </a:rPr>
              <a:t>Findings</a:t>
            </a:r>
            <a:r>
              <a:rPr lang="en-US" sz="2100">
                <a:solidFill>
                  <a:schemeClr val="dk1"/>
                </a:solidFill>
              </a:rPr>
              <a:t>: All models achieved an accuracy of </a:t>
            </a:r>
            <a:r>
              <a:rPr b="1" lang="en-US" sz="2100">
                <a:solidFill>
                  <a:schemeClr val="dk1"/>
                </a:solidFill>
              </a:rPr>
              <a:t>83.33%</a:t>
            </a:r>
            <a:r>
              <a:rPr lang="en-US" sz="2100">
                <a:solidFill>
                  <a:schemeClr val="dk1"/>
                </a:solidFill>
              </a:rPr>
              <a:t> on the test set. However, the small test size of </a:t>
            </a:r>
            <a:r>
              <a:rPr b="1" lang="en-US" sz="2100">
                <a:solidFill>
                  <a:schemeClr val="dk1"/>
                </a:solidFill>
              </a:rPr>
              <a:t>18</a:t>
            </a:r>
            <a:r>
              <a:rPr lang="en-US" sz="2100">
                <a:solidFill>
                  <a:schemeClr val="dk1"/>
                </a:solidFill>
              </a:rPr>
              <a:t> samples may not provide a reliable measure of model performance.</a:t>
            </a:r>
            <a:endParaRPr sz="2100">
              <a:solidFill>
                <a:schemeClr val="dk1"/>
              </a:solidFill>
            </a:endParaRPr>
          </a:p>
          <a:p>
            <a:pPr indent="0" lvl="0" marL="0" rtl="0" algn="l">
              <a:spcBef>
                <a:spcPts val="1400"/>
              </a:spcBef>
              <a:spcAft>
                <a:spcPts val="0"/>
              </a:spcAft>
              <a:buClr>
                <a:schemeClr val="dk1"/>
              </a:buClr>
              <a:buSzPts val="1100"/>
              <a:buFont typeface="Arial"/>
              <a:buNone/>
            </a:pPr>
            <a:r>
              <a:rPr b="1" lang="en-US" sz="2100">
                <a:solidFill>
                  <a:schemeClr val="dk1"/>
                </a:solidFill>
              </a:rPr>
              <a:t>Conclusion</a:t>
            </a:r>
            <a:r>
              <a:rPr lang="en-US" sz="2100">
                <a:solidFill>
                  <a:schemeClr val="dk1"/>
                </a:solidFill>
              </a:rPr>
              <a:t>: To accurately determine the optimal model, a larger dataset is needed.</a:t>
            </a:r>
            <a:endParaRPr sz="2100">
              <a:solidFill>
                <a:schemeClr val="dk1"/>
              </a:solidFill>
            </a:endParaRPr>
          </a:p>
          <a:p>
            <a:pPr indent="0" lvl="0" marL="0" marR="0" rtl="0" algn="l">
              <a:lnSpc>
                <a:spcPct val="100000"/>
              </a:lnSpc>
              <a:spcBef>
                <a:spcPts val="1400"/>
              </a:spcBef>
              <a:spcAft>
                <a:spcPts val="0"/>
              </a:spcAft>
              <a:buNone/>
            </a:pPr>
            <a:r>
              <a:t/>
            </a:r>
            <a:endParaRPr/>
          </a:p>
        </p:txBody>
      </p:sp>
      <p:sp>
        <p:nvSpPr>
          <p:cNvPr id="417" name="Google Shape;417;p5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418" name="Google Shape;418;p56"/>
          <p:cNvPicPr preferRelativeResize="0"/>
          <p:nvPr/>
        </p:nvPicPr>
        <p:blipFill>
          <a:blip r:embed="rId4">
            <a:alphaModFix/>
          </a:blip>
          <a:stretch>
            <a:fillRect/>
          </a:stretch>
        </p:blipFill>
        <p:spPr>
          <a:xfrm>
            <a:off x="6704074" y="1788424"/>
            <a:ext cx="4581525" cy="41052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sp>
        <p:nvSpPr>
          <p:cNvPr id="423" name="Google Shape;423;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4" name="Google Shape;424;p5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425" name="Google Shape;425;p57"/>
          <p:cNvSpPr txBox="1"/>
          <p:nvPr/>
        </p:nvSpPr>
        <p:spPr>
          <a:xfrm>
            <a:off x="327350" y="1847763"/>
            <a:ext cx="7046100" cy="4058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US"/>
              <a:t>The confusion matrix for the best-performing model, which is identical across all models due to their equal performance, reveals the following outcomes:</a:t>
            </a:r>
            <a:endParaRPr/>
          </a:p>
          <a:p>
            <a:pPr indent="-317500" lvl="0" marL="457200" rtl="0" algn="l">
              <a:lnSpc>
                <a:spcPct val="115000"/>
              </a:lnSpc>
              <a:spcBef>
                <a:spcPts val="1200"/>
              </a:spcBef>
              <a:spcAft>
                <a:spcPts val="0"/>
              </a:spcAft>
              <a:buSzPts val="1400"/>
              <a:buChar char="●"/>
            </a:pPr>
            <a:r>
              <a:rPr b="1" lang="en-US"/>
              <a:t>True Positives (TP)</a:t>
            </a:r>
            <a:r>
              <a:rPr lang="en-US"/>
              <a:t>: </a:t>
            </a:r>
            <a:r>
              <a:rPr b="1" lang="en-US"/>
              <a:t>12</a:t>
            </a:r>
            <a:r>
              <a:rPr lang="en-US"/>
              <a:t> successful landings were correctly predicted.</a:t>
            </a:r>
            <a:endParaRPr/>
          </a:p>
          <a:p>
            <a:pPr indent="-317500" lvl="0" marL="457200" rtl="0" algn="l">
              <a:lnSpc>
                <a:spcPct val="115000"/>
              </a:lnSpc>
              <a:spcBef>
                <a:spcPts val="0"/>
              </a:spcBef>
              <a:spcAft>
                <a:spcPts val="0"/>
              </a:spcAft>
              <a:buSzPts val="1400"/>
              <a:buChar char="●"/>
            </a:pPr>
            <a:r>
              <a:rPr b="1" lang="en-US"/>
              <a:t>True Negatives (TN)</a:t>
            </a:r>
            <a:r>
              <a:rPr lang="en-US"/>
              <a:t>: </a:t>
            </a:r>
            <a:r>
              <a:rPr b="1" lang="en-US"/>
              <a:t>0</a:t>
            </a:r>
            <a:r>
              <a:rPr lang="en-US"/>
              <a:t> failed landings were correctly predicted (indicating no failures were identified correctly).</a:t>
            </a:r>
            <a:endParaRPr/>
          </a:p>
          <a:p>
            <a:pPr indent="-317500" lvl="0" marL="457200" rtl="0" algn="l">
              <a:lnSpc>
                <a:spcPct val="115000"/>
              </a:lnSpc>
              <a:spcBef>
                <a:spcPts val="0"/>
              </a:spcBef>
              <a:spcAft>
                <a:spcPts val="0"/>
              </a:spcAft>
              <a:buSzPts val="1400"/>
              <a:buChar char="●"/>
            </a:pPr>
            <a:r>
              <a:rPr b="1" lang="en-US"/>
              <a:t>False Positives (FP)</a:t>
            </a:r>
            <a:r>
              <a:rPr lang="en-US"/>
              <a:t>: </a:t>
            </a:r>
            <a:r>
              <a:rPr b="1" lang="en-US"/>
              <a:t>3</a:t>
            </a:r>
            <a:r>
              <a:rPr lang="en-US"/>
              <a:t> instances were incorrectly predicted as successful landings when they were actually failures.</a:t>
            </a:r>
            <a:endParaRPr/>
          </a:p>
          <a:p>
            <a:pPr indent="-317500" lvl="0" marL="457200" rtl="0" algn="l">
              <a:lnSpc>
                <a:spcPct val="115000"/>
              </a:lnSpc>
              <a:spcBef>
                <a:spcPts val="0"/>
              </a:spcBef>
              <a:spcAft>
                <a:spcPts val="0"/>
              </a:spcAft>
              <a:buSzPts val="1400"/>
              <a:buChar char="●"/>
            </a:pPr>
            <a:r>
              <a:rPr b="1" lang="en-US"/>
              <a:t>False Negatives (FN)</a:t>
            </a:r>
            <a:r>
              <a:rPr lang="en-US"/>
              <a:t>: </a:t>
            </a:r>
            <a:r>
              <a:rPr b="1" lang="en-US"/>
              <a:t>3</a:t>
            </a:r>
            <a:r>
              <a:rPr lang="en-US"/>
              <a:t> failed landings were incorrectly predicted as successful landings.</a:t>
            </a:r>
            <a:endParaRPr/>
          </a:p>
          <a:p>
            <a:pPr indent="0" lvl="0" marL="0" rtl="0" algn="l">
              <a:lnSpc>
                <a:spcPct val="115000"/>
              </a:lnSpc>
              <a:spcBef>
                <a:spcPts val="1400"/>
              </a:spcBef>
              <a:spcAft>
                <a:spcPts val="0"/>
              </a:spcAft>
              <a:buNone/>
            </a:pPr>
            <a:r>
              <a:rPr b="1" lang="en-US" sz="1600"/>
              <a:t>Summary:</a:t>
            </a:r>
            <a:endParaRPr b="1" sz="1600"/>
          </a:p>
          <a:p>
            <a:pPr indent="-317500" lvl="0" marL="457200" rtl="0" algn="l">
              <a:lnSpc>
                <a:spcPct val="115000"/>
              </a:lnSpc>
              <a:spcBef>
                <a:spcPts val="1200"/>
              </a:spcBef>
              <a:spcAft>
                <a:spcPts val="0"/>
              </a:spcAft>
              <a:buSzPts val="1400"/>
              <a:buChar char="●"/>
            </a:pPr>
            <a:r>
              <a:rPr lang="en-US"/>
              <a:t>The models effectively predict </a:t>
            </a:r>
            <a:r>
              <a:rPr b="1" lang="en-US"/>
              <a:t>successful landings</a:t>
            </a:r>
            <a:r>
              <a:rPr lang="en-US"/>
              <a:t>, as evidenced by the high number of true positives.</a:t>
            </a:r>
            <a:endParaRPr/>
          </a:p>
          <a:p>
            <a:pPr indent="-317500" lvl="0" marL="457200" rtl="0" algn="l">
              <a:lnSpc>
                <a:spcPct val="115000"/>
              </a:lnSpc>
              <a:spcBef>
                <a:spcPts val="0"/>
              </a:spcBef>
              <a:spcAft>
                <a:spcPts val="0"/>
              </a:spcAft>
              <a:buSzPts val="1400"/>
              <a:buChar char="●"/>
            </a:pPr>
            <a:r>
              <a:rPr lang="en-US"/>
              <a:t>However, the presence of </a:t>
            </a:r>
            <a:r>
              <a:rPr b="1" lang="en-US"/>
              <a:t>false positives</a:t>
            </a:r>
            <a:r>
              <a:rPr lang="en-US"/>
              <a:t> indicates that the models struggle with identifying failed landings.</a:t>
            </a:r>
            <a:endParaRPr/>
          </a:p>
          <a:p>
            <a:pPr indent="0" lvl="0" marL="0" rtl="0" algn="l">
              <a:lnSpc>
                <a:spcPct val="115000"/>
              </a:lnSpc>
              <a:spcBef>
                <a:spcPts val="1200"/>
              </a:spcBef>
              <a:spcAft>
                <a:spcPts val="1200"/>
              </a:spcAft>
              <a:buNone/>
            </a:pPr>
            <a:r>
              <a:rPr lang="en-US"/>
              <a:t>Overall, while the models demonstrate strong performance in predicting successful outcomes, there is a need for improvement in accurately detecting failures.</a:t>
            </a:r>
            <a:endParaRPr/>
          </a:p>
        </p:txBody>
      </p:sp>
      <p:pic>
        <p:nvPicPr>
          <p:cNvPr id="426" name="Google Shape;426;p57"/>
          <p:cNvPicPr preferRelativeResize="0"/>
          <p:nvPr/>
        </p:nvPicPr>
        <p:blipFill>
          <a:blip r:embed="rId4">
            <a:alphaModFix/>
          </a:blip>
          <a:stretch>
            <a:fillRect/>
          </a:stretch>
        </p:blipFill>
        <p:spPr>
          <a:xfrm>
            <a:off x="7535266" y="2030074"/>
            <a:ext cx="4516984" cy="3693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0" name="Shape 430"/>
        <p:cNvGrpSpPr/>
        <p:nvPr/>
      </p:nvGrpSpPr>
      <p:grpSpPr>
        <a:xfrm>
          <a:off x="0" y="0"/>
          <a:ext cx="0" cy="0"/>
          <a:chOff x="0" y="0"/>
          <a:chExt cx="0" cy="0"/>
        </a:xfrm>
      </p:grpSpPr>
      <p:sp>
        <p:nvSpPr>
          <p:cNvPr id="431" name="Google Shape;43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2" name="Google Shape;432;p58"/>
          <p:cNvSpPr txBox="1"/>
          <p:nvPr>
            <p:ph idx="1" type="body"/>
          </p:nvPr>
        </p:nvSpPr>
        <p:spPr>
          <a:xfrm>
            <a:off x="770000" y="1580925"/>
            <a:ext cx="10515600" cy="4645200"/>
          </a:xfrm>
          <a:prstGeom prst="rect">
            <a:avLst/>
          </a:prstGeom>
          <a:noFill/>
          <a:ln>
            <a:noFill/>
          </a:ln>
        </p:spPr>
        <p:txBody>
          <a:bodyPr anchorCtr="0" anchor="t" bIns="45700" lIns="91425" spcFirstLastPara="1" rIns="91425" wrap="square" tIns="45700">
            <a:noAutofit/>
          </a:bodyPr>
          <a:lstStyle/>
          <a:p>
            <a:pPr indent="-196850" lvl="0" marL="228600" marR="0" rtl="0" algn="l">
              <a:lnSpc>
                <a:spcPct val="100000"/>
              </a:lnSpc>
              <a:spcBef>
                <a:spcPts val="1400"/>
              </a:spcBef>
              <a:spcAft>
                <a:spcPts val="0"/>
              </a:spcAft>
              <a:buClr>
                <a:srgbClr val="292929"/>
              </a:buClr>
              <a:buSzPts val="1700"/>
              <a:buFont typeface="Arial"/>
              <a:buChar char="•"/>
            </a:pPr>
            <a:r>
              <a:rPr b="1" lang="en-US" sz="1700">
                <a:solidFill>
                  <a:schemeClr val="dk1"/>
                </a:solidFill>
              </a:rPr>
              <a:t>Model Accuracy and Data Needs</a:t>
            </a:r>
            <a:r>
              <a:rPr lang="en-US" sz="1700">
                <a:solidFill>
                  <a:schemeClr val="dk1"/>
                </a:solidFill>
              </a:rPr>
              <a:t>: Despite all models achieving an accuracy of </a:t>
            </a:r>
            <a:r>
              <a:rPr b="1" lang="en-US" sz="1700">
                <a:solidFill>
                  <a:schemeClr val="dk1"/>
                </a:solidFill>
              </a:rPr>
              <a:t>83.33%</a:t>
            </a:r>
            <a:r>
              <a:rPr lang="en-US" sz="1700">
                <a:solidFill>
                  <a:schemeClr val="dk1"/>
                </a:solidFill>
              </a:rPr>
              <a:t>, the small dataset size (18 samples) limits the reliability of these results. More comprehensive data is needed to accurately assess and determine the optimal model.</a:t>
            </a:r>
            <a:endParaRPr sz="1700">
              <a:solidFill>
                <a:schemeClr val="dk1"/>
              </a:solidFill>
            </a:endParaRPr>
          </a:p>
          <a:p>
            <a:pPr indent="-196850" lvl="0" marL="228600" marR="0" rtl="0" algn="l">
              <a:lnSpc>
                <a:spcPct val="100000"/>
              </a:lnSpc>
              <a:spcBef>
                <a:spcPts val="1400"/>
              </a:spcBef>
              <a:spcAft>
                <a:spcPts val="0"/>
              </a:spcAft>
              <a:buClr>
                <a:schemeClr val="dk1"/>
              </a:buClr>
              <a:buSzPts val="1700"/>
              <a:buChar char="•"/>
            </a:pPr>
            <a:r>
              <a:rPr b="1" lang="en-US" sz="1700">
                <a:solidFill>
                  <a:schemeClr val="dk1"/>
                </a:solidFill>
              </a:rPr>
              <a:t>Challenges with Failure Predictions</a:t>
            </a:r>
            <a:r>
              <a:rPr lang="en-US" sz="1700">
                <a:solidFill>
                  <a:schemeClr val="dk1"/>
                </a:solidFill>
              </a:rPr>
              <a:t>: The presence of </a:t>
            </a:r>
            <a:r>
              <a:rPr b="1" lang="en-US" sz="1700">
                <a:solidFill>
                  <a:schemeClr val="dk1"/>
                </a:solidFill>
              </a:rPr>
              <a:t>false positives</a:t>
            </a:r>
            <a:r>
              <a:rPr lang="en-US" sz="1700">
                <a:solidFill>
                  <a:schemeClr val="dk1"/>
                </a:solidFill>
              </a:rPr>
              <a:t> (3 predictions of successful landings that were actually failures) indicates a limitation in the models' ability to accurately detect failed landings. This suggests that further refinement may be needed to enhance the models' performance in this area.</a:t>
            </a:r>
            <a:endParaRPr sz="1700">
              <a:solidFill>
                <a:schemeClr val="dk1"/>
              </a:solidFill>
            </a:endParaRPr>
          </a:p>
          <a:p>
            <a:pPr indent="-196850" lvl="0" marL="228600" marR="0" rtl="0" algn="l">
              <a:lnSpc>
                <a:spcPct val="100000"/>
              </a:lnSpc>
              <a:spcBef>
                <a:spcPts val="1400"/>
              </a:spcBef>
              <a:spcAft>
                <a:spcPts val="0"/>
              </a:spcAft>
              <a:buClr>
                <a:schemeClr val="dk1"/>
              </a:buClr>
              <a:buSzPts val="1700"/>
              <a:buChar char="•"/>
            </a:pPr>
            <a:r>
              <a:rPr b="1" lang="en-US" sz="1700">
                <a:solidFill>
                  <a:schemeClr val="dk1"/>
                </a:solidFill>
              </a:rPr>
              <a:t>Increasing Success Rate</a:t>
            </a:r>
            <a:r>
              <a:rPr lang="en-US" sz="1700">
                <a:solidFill>
                  <a:schemeClr val="dk1"/>
                </a:solidFill>
              </a:rPr>
              <a:t>: As the number of flights has increased, the overall success rate has improved, now exceeding </a:t>
            </a:r>
            <a:r>
              <a:rPr b="1" lang="en-US" sz="1700">
                <a:solidFill>
                  <a:schemeClr val="dk1"/>
                </a:solidFill>
              </a:rPr>
              <a:t>80%</a:t>
            </a:r>
            <a:r>
              <a:rPr lang="en-US" sz="1700">
                <a:solidFill>
                  <a:schemeClr val="dk1"/>
                </a:solidFill>
              </a:rPr>
              <a:t>. This trend reflects enhancements in launch technology and operational procedures.</a:t>
            </a:r>
            <a:endParaRPr sz="1700">
              <a:solidFill>
                <a:schemeClr val="dk1"/>
              </a:solidFill>
            </a:endParaRPr>
          </a:p>
          <a:p>
            <a:pPr indent="-196850" lvl="0" marL="228600" marR="0" rtl="0" algn="l">
              <a:lnSpc>
                <a:spcPct val="100000"/>
              </a:lnSpc>
              <a:spcBef>
                <a:spcPts val="1400"/>
              </a:spcBef>
              <a:spcAft>
                <a:spcPts val="0"/>
              </a:spcAft>
              <a:buClr>
                <a:schemeClr val="dk1"/>
              </a:buClr>
              <a:buSzPts val="1700"/>
              <a:buChar char="•"/>
            </a:pPr>
            <a:r>
              <a:rPr b="1" lang="en-US" sz="1700">
                <a:solidFill>
                  <a:schemeClr val="dk1"/>
                </a:solidFill>
              </a:rPr>
              <a:t>KSLC-39A Performance</a:t>
            </a:r>
            <a:r>
              <a:rPr lang="en-US" sz="1700">
                <a:solidFill>
                  <a:schemeClr val="dk1"/>
                </a:solidFill>
              </a:rPr>
              <a:t>: </a:t>
            </a:r>
            <a:r>
              <a:rPr b="1" lang="en-US" sz="1700">
                <a:solidFill>
                  <a:schemeClr val="dk1"/>
                </a:solidFill>
              </a:rPr>
              <a:t>KSLC-39A</a:t>
            </a:r>
            <a:r>
              <a:rPr lang="en-US" sz="1700">
                <a:solidFill>
                  <a:schemeClr val="dk1"/>
                </a:solidFill>
              </a:rPr>
              <a:t> stands out as the site with the highest number of successful launches and the best success rate, demonstrating its effectiveness as a launch facility.</a:t>
            </a:r>
            <a:endParaRPr sz="1700">
              <a:solidFill>
                <a:schemeClr val="dk1"/>
              </a:solidFill>
            </a:endParaRPr>
          </a:p>
          <a:p>
            <a:pPr indent="-196850" lvl="0" marL="228600" marR="0" rtl="0" algn="l">
              <a:lnSpc>
                <a:spcPct val="100000"/>
              </a:lnSpc>
              <a:spcBef>
                <a:spcPts val="1400"/>
              </a:spcBef>
              <a:spcAft>
                <a:spcPts val="0"/>
              </a:spcAft>
              <a:buClr>
                <a:schemeClr val="dk1"/>
              </a:buClr>
              <a:buSzPts val="1700"/>
              <a:buChar char="•"/>
            </a:pPr>
            <a:r>
              <a:rPr b="1" lang="en-US" sz="1700">
                <a:solidFill>
                  <a:schemeClr val="dk1"/>
                </a:solidFill>
              </a:rPr>
              <a:t>Payload Weight Impact</a:t>
            </a:r>
            <a:r>
              <a:rPr lang="en-US" sz="1700">
                <a:solidFill>
                  <a:schemeClr val="dk1"/>
                </a:solidFill>
              </a:rPr>
              <a:t>: The success rate for </a:t>
            </a:r>
            <a:r>
              <a:rPr b="1" lang="en-US" sz="1700">
                <a:solidFill>
                  <a:schemeClr val="dk1"/>
                </a:solidFill>
              </a:rPr>
              <a:t>low-weight payloads (0-5000 kg)</a:t>
            </a:r>
            <a:r>
              <a:rPr lang="en-US" sz="1700">
                <a:solidFill>
                  <a:schemeClr val="dk1"/>
                </a:solidFill>
              </a:rPr>
              <a:t> is higher than that for </a:t>
            </a:r>
            <a:r>
              <a:rPr b="1" lang="en-US" sz="1700">
                <a:solidFill>
                  <a:schemeClr val="dk1"/>
                </a:solidFill>
              </a:rPr>
              <a:t>heavy-weight payloads (5000-10000 kg)</a:t>
            </a:r>
            <a:r>
              <a:rPr lang="en-US" sz="1700">
                <a:solidFill>
                  <a:schemeClr val="dk1"/>
                </a:solidFill>
              </a:rPr>
              <a:t>, suggesting that lighter payloads may face fewer challenges during launch.</a:t>
            </a:r>
            <a:endParaRPr sz="1700">
              <a:solidFill>
                <a:schemeClr val="dk1"/>
              </a:solidFill>
            </a:endParaRPr>
          </a:p>
          <a:p>
            <a:pPr indent="0" lvl="0" marL="0" marR="0" rtl="0" algn="l">
              <a:lnSpc>
                <a:spcPct val="100000"/>
              </a:lnSpc>
              <a:spcBef>
                <a:spcPts val="1400"/>
              </a:spcBef>
              <a:spcAft>
                <a:spcPts val="0"/>
              </a:spcAft>
              <a:buNone/>
            </a:pPr>
            <a:r>
              <a:t/>
            </a:r>
            <a:endParaRPr sz="1100">
              <a:solidFill>
                <a:schemeClr val="dk1"/>
              </a:solidFill>
            </a:endParaRPr>
          </a:p>
        </p:txBody>
      </p:sp>
      <p:sp>
        <p:nvSpPr>
          <p:cNvPr id="433" name="Google Shape;43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7" name="Shape 437"/>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SpaceX API and Web Scraping from Wikipedia</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Convert the outcomes into training groups with boosters landed</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lang="en-US" sz="7600">
                <a:solidFill>
                  <a:srgbClr val="757070"/>
                </a:solidFill>
              </a:rPr>
              <a:t>Find best Hyperparameter for SVM, Classification Trees and Logistic Regression</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21"/>
          <p:cNvSpPr txBox="1"/>
          <p:nvPr>
            <p:ph idx="1" type="body"/>
          </p:nvPr>
        </p:nvSpPr>
        <p:spPr>
          <a:xfrm>
            <a:off x="770000" y="1825625"/>
            <a:ext cx="10515600" cy="1370700"/>
          </a:xfrm>
          <a:prstGeom prst="rect">
            <a:avLst/>
          </a:prstGeom>
          <a:noFill/>
          <a:ln>
            <a:noFill/>
          </a:ln>
        </p:spPr>
        <p:txBody>
          <a:bodyPr anchorCtr="0" anchor="t" bIns="45700" lIns="91425" spcFirstLastPara="1" rIns="91425" wrap="square" tIns="45700">
            <a:noAutofit/>
          </a:bodyPr>
          <a:lstStyle/>
          <a:p>
            <a:pPr indent="-285750" lvl="0" marL="228600" marR="0" rtl="0" algn="l">
              <a:lnSpc>
                <a:spcPct val="100000"/>
              </a:lnSpc>
              <a:spcBef>
                <a:spcPts val="0"/>
              </a:spcBef>
              <a:spcAft>
                <a:spcPts val="0"/>
              </a:spcAft>
              <a:buClr>
                <a:srgbClr val="292929"/>
              </a:buClr>
              <a:buSzPts val="3100"/>
              <a:buFont typeface="Arial"/>
              <a:buChar char="•"/>
            </a:pPr>
            <a:r>
              <a:rPr lang="en-US" sz="2000">
                <a:solidFill>
                  <a:schemeClr val="dk1"/>
                </a:solidFill>
              </a:rPr>
              <a:t>The data collection process involves gathering information through two primary methods: </a:t>
            </a:r>
            <a:r>
              <a:rPr b="1" lang="en-US" sz="2000">
                <a:solidFill>
                  <a:schemeClr val="dk1"/>
                </a:solidFill>
              </a:rPr>
              <a:t>API requests</a:t>
            </a:r>
            <a:r>
              <a:rPr lang="en-US" sz="2000">
                <a:solidFill>
                  <a:schemeClr val="dk1"/>
                </a:solidFill>
              </a:rPr>
              <a:t> to the SpaceX API and </a:t>
            </a:r>
            <a:r>
              <a:rPr b="1" lang="en-US" sz="2000">
                <a:solidFill>
                  <a:schemeClr val="dk1"/>
                </a:solidFill>
              </a:rPr>
              <a:t>web scraping</a:t>
            </a:r>
            <a:r>
              <a:rPr lang="en-US" sz="2000">
                <a:solidFill>
                  <a:schemeClr val="dk1"/>
                </a:solidFill>
              </a:rPr>
              <a:t> from a Wikipedia page containing launch records for SpaceX, Falcon 9, and Falcon Heavy.</a:t>
            </a:r>
            <a:endParaRPr sz="2800">
              <a:solidFill>
                <a:schemeClr val="dk1"/>
              </a:solidFill>
              <a:latin typeface="Calibri"/>
              <a:ea typeface="Calibri"/>
              <a:cs typeface="Calibri"/>
              <a:sym typeface="Calibri"/>
            </a:endParaRPr>
          </a:p>
        </p:txBody>
      </p:sp>
      <p:sp>
        <p:nvSpPr>
          <p:cNvPr id="130" name="Google Shape;130;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131" name="Google Shape;131;p21"/>
          <p:cNvSpPr/>
          <p:nvPr/>
        </p:nvSpPr>
        <p:spPr>
          <a:xfrm>
            <a:off x="770000" y="334875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1"/>
          <p:cNvSpPr/>
          <p:nvPr/>
        </p:nvSpPr>
        <p:spPr>
          <a:xfrm>
            <a:off x="4515313" y="334875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 name="Google Shape;133;p21"/>
          <p:cNvSpPr/>
          <p:nvPr/>
        </p:nvSpPr>
        <p:spPr>
          <a:xfrm>
            <a:off x="8260625" y="334875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21"/>
          <p:cNvSpPr/>
          <p:nvPr/>
        </p:nvSpPr>
        <p:spPr>
          <a:xfrm>
            <a:off x="770000" y="525390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1"/>
          <p:cNvSpPr/>
          <p:nvPr/>
        </p:nvSpPr>
        <p:spPr>
          <a:xfrm>
            <a:off x="4515313" y="525390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21"/>
          <p:cNvSpPr/>
          <p:nvPr/>
        </p:nvSpPr>
        <p:spPr>
          <a:xfrm>
            <a:off x="8280800" y="5263650"/>
            <a:ext cx="2522100" cy="1173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21"/>
          <p:cNvSpPr txBox="1"/>
          <p:nvPr/>
        </p:nvSpPr>
        <p:spPr>
          <a:xfrm>
            <a:off x="770025" y="3348750"/>
            <a:ext cx="2522100" cy="11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Request Data from SpaceX API</a:t>
            </a:r>
            <a:endParaRPr/>
          </a:p>
        </p:txBody>
      </p:sp>
      <p:sp>
        <p:nvSpPr>
          <p:cNvPr id="138" name="Google Shape;138;p21"/>
          <p:cNvSpPr txBox="1"/>
          <p:nvPr/>
        </p:nvSpPr>
        <p:spPr>
          <a:xfrm>
            <a:off x="770025" y="5248950"/>
            <a:ext cx="2522100" cy="11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Receive Data from API in JSON</a:t>
            </a:r>
            <a:endParaRPr/>
          </a:p>
        </p:txBody>
      </p:sp>
      <p:sp>
        <p:nvSpPr>
          <p:cNvPr id="139" name="Google Shape;139;p21"/>
          <p:cNvSpPr txBox="1"/>
          <p:nvPr/>
        </p:nvSpPr>
        <p:spPr>
          <a:xfrm>
            <a:off x="4515313" y="3336900"/>
            <a:ext cx="25221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Get HTML Response from Wiki Page</a:t>
            </a:r>
            <a:endParaRPr/>
          </a:p>
        </p:txBody>
      </p:sp>
      <p:sp>
        <p:nvSpPr>
          <p:cNvPr id="140" name="Google Shape;140;p21"/>
          <p:cNvSpPr txBox="1"/>
          <p:nvPr/>
        </p:nvSpPr>
        <p:spPr>
          <a:xfrm>
            <a:off x="4525413" y="5253900"/>
            <a:ext cx="25221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Normalize Data into CSV</a:t>
            </a:r>
            <a:endParaRPr/>
          </a:p>
        </p:txBody>
      </p:sp>
      <p:sp>
        <p:nvSpPr>
          <p:cNvPr id="141" name="Google Shape;141;p21"/>
          <p:cNvSpPr txBox="1"/>
          <p:nvPr/>
        </p:nvSpPr>
        <p:spPr>
          <a:xfrm>
            <a:off x="8260625" y="3353688"/>
            <a:ext cx="25221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Extract Data using Beautiful Soup</a:t>
            </a:r>
            <a:endParaRPr/>
          </a:p>
        </p:txBody>
      </p:sp>
      <p:sp>
        <p:nvSpPr>
          <p:cNvPr id="142" name="Google Shape;142;p21"/>
          <p:cNvSpPr txBox="1"/>
          <p:nvPr/>
        </p:nvSpPr>
        <p:spPr>
          <a:xfrm>
            <a:off x="8280825" y="5253900"/>
            <a:ext cx="25221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Normalize Data into CSV</a:t>
            </a:r>
            <a:endParaRPr/>
          </a:p>
        </p:txBody>
      </p:sp>
      <p:cxnSp>
        <p:nvCxnSpPr>
          <p:cNvPr id="143" name="Google Shape;143;p21"/>
          <p:cNvCxnSpPr>
            <a:stCxn id="137" idx="2"/>
            <a:endCxn id="138" idx="0"/>
          </p:cNvCxnSpPr>
          <p:nvPr/>
        </p:nvCxnSpPr>
        <p:spPr>
          <a:xfrm>
            <a:off x="2031075" y="4522050"/>
            <a:ext cx="0" cy="7269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1"/>
          <p:cNvCxnSpPr>
            <a:stCxn id="134" idx="3"/>
            <a:endCxn id="140" idx="1"/>
          </p:cNvCxnSpPr>
          <p:nvPr/>
        </p:nvCxnSpPr>
        <p:spPr>
          <a:xfrm flipH="1" rot="10800000">
            <a:off x="3292100" y="5835750"/>
            <a:ext cx="1233300" cy="48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1"/>
          <p:cNvCxnSpPr>
            <a:stCxn id="140" idx="0"/>
            <a:endCxn id="139" idx="2"/>
          </p:cNvCxnSpPr>
          <p:nvPr/>
        </p:nvCxnSpPr>
        <p:spPr>
          <a:xfrm rot="10800000">
            <a:off x="5776263" y="4500300"/>
            <a:ext cx="10200" cy="7536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1"/>
          <p:cNvCxnSpPr>
            <a:stCxn id="139" idx="3"/>
            <a:endCxn id="141" idx="1"/>
          </p:cNvCxnSpPr>
          <p:nvPr/>
        </p:nvCxnSpPr>
        <p:spPr>
          <a:xfrm>
            <a:off x="7037413" y="3918600"/>
            <a:ext cx="1223100" cy="16800"/>
          </a:xfrm>
          <a:prstGeom prst="straightConnector1">
            <a:avLst/>
          </a:prstGeom>
          <a:noFill/>
          <a:ln cap="flat" cmpd="sng" w="9525">
            <a:solidFill>
              <a:schemeClr val="dk2"/>
            </a:solidFill>
            <a:prstDash val="solid"/>
            <a:round/>
            <a:headEnd len="med" w="med" type="none"/>
            <a:tailEnd len="med" w="med" type="triangle"/>
          </a:ln>
        </p:spPr>
      </p:cxnSp>
      <p:cxnSp>
        <p:nvCxnSpPr>
          <p:cNvPr id="147" name="Google Shape;147;p21"/>
          <p:cNvCxnSpPr>
            <a:stCxn id="141" idx="2"/>
            <a:endCxn id="142" idx="0"/>
          </p:cNvCxnSpPr>
          <p:nvPr/>
        </p:nvCxnSpPr>
        <p:spPr>
          <a:xfrm>
            <a:off x="9521675" y="4517088"/>
            <a:ext cx="20100" cy="73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54" name="Google Shape;154;p22"/>
          <p:cNvPicPr preferRelativeResize="0"/>
          <p:nvPr/>
        </p:nvPicPr>
        <p:blipFill>
          <a:blip r:embed="rId4">
            <a:alphaModFix/>
          </a:blip>
          <a:stretch>
            <a:fillRect/>
          </a:stretch>
        </p:blipFill>
        <p:spPr>
          <a:xfrm>
            <a:off x="770000" y="1310200"/>
            <a:ext cx="10599000" cy="516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 name="Google Shape;16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61" name="Google Shape;161;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62" name="Google Shape;162;p23"/>
          <p:cNvPicPr preferRelativeResize="0"/>
          <p:nvPr/>
        </p:nvPicPr>
        <p:blipFill>
          <a:blip r:embed="rId4">
            <a:alphaModFix/>
          </a:blip>
          <a:stretch>
            <a:fillRect/>
          </a:stretch>
        </p:blipFill>
        <p:spPr>
          <a:xfrm>
            <a:off x="770000" y="1392500"/>
            <a:ext cx="10515600" cy="51614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